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sldIdLst>
    <p:sldId id="256" r:id="rId2"/>
    <p:sldId id="572" r:id="rId3"/>
    <p:sldId id="570" r:id="rId4"/>
    <p:sldId id="296" r:id="rId5"/>
    <p:sldId id="571" r:id="rId6"/>
    <p:sldId id="271" r:id="rId7"/>
    <p:sldId id="272" r:id="rId8"/>
    <p:sldId id="430" r:id="rId9"/>
    <p:sldId id="278" r:id="rId10"/>
    <p:sldId id="273" r:id="rId11"/>
    <p:sldId id="274" r:id="rId12"/>
    <p:sldId id="275" r:id="rId13"/>
    <p:sldId id="276" r:id="rId14"/>
    <p:sldId id="279" r:id="rId15"/>
    <p:sldId id="284" r:id="rId16"/>
    <p:sldId id="287" r:id="rId17"/>
    <p:sldId id="573" r:id="rId18"/>
    <p:sldId id="288" r:id="rId19"/>
    <p:sldId id="289" r:id="rId20"/>
    <p:sldId id="290" r:id="rId21"/>
    <p:sldId id="306" r:id="rId22"/>
    <p:sldId id="292" r:id="rId23"/>
    <p:sldId id="587" r:id="rId24"/>
    <p:sldId id="522" r:id="rId25"/>
    <p:sldId id="523" r:id="rId26"/>
    <p:sldId id="524" r:id="rId27"/>
    <p:sldId id="525" r:id="rId28"/>
    <p:sldId id="527" r:id="rId29"/>
    <p:sldId id="529" r:id="rId30"/>
    <p:sldId id="530" r:id="rId31"/>
    <p:sldId id="531" r:id="rId32"/>
    <p:sldId id="532" r:id="rId33"/>
    <p:sldId id="534" r:id="rId34"/>
    <p:sldId id="539" r:id="rId35"/>
    <p:sldId id="540" r:id="rId36"/>
    <p:sldId id="555" r:id="rId37"/>
    <p:sldId id="563" r:id="rId38"/>
    <p:sldId id="564" r:id="rId39"/>
    <p:sldId id="604" r:id="rId40"/>
    <p:sldId id="566" r:id="rId41"/>
    <p:sldId id="574" r:id="rId42"/>
    <p:sldId id="598" r:id="rId43"/>
    <p:sldId id="480" r:id="rId44"/>
    <p:sldId id="498" r:id="rId45"/>
    <p:sldId id="500" r:id="rId46"/>
    <p:sldId id="495" r:id="rId47"/>
    <p:sldId id="599" r:id="rId48"/>
    <p:sldId id="600" r:id="rId49"/>
    <p:sldId id="601" r:id="rId50"/>
    <p:sldId id="602" r:id="rId51"/>
    <p:sldId id="591" r:id="rId52"/>
    <p:sldId id="576" r:id="rId53"/>
    <p:sldId id="577" r:id="rId54"/>
    <p:sldId id="578" r:id="rId55"/>
    <p:sldId id="585" r:id="rId56"/>
    <p:sldId id="580" r:id="rId57"/>
    <p:sldId id="581" r:id="rId58"/>
    <p:sldId id="582" r:id="rId59"/>
    <p:sldId id="586" r:id="rId60"/>
    <p:sldId id="592" r:id="rId61"/>
    <p:sldId id="593" r:id="rId62"/>
    <p:sldId id="594" r:id="rId63"/>
    <p:sldId id="596" r:id="rId64"/>
    <p:sldId id="505" r:id="rId65"/>
    <p:sldId id="506" r:id="rId66"/>
    <p:sldId id="507" r:id="rId67"/>
    <p:sldId id="510" r:id="rId68"/>
    <p:sldId id="511" r:id="rId69"/>
    <p:sldId id="603" r:id="rId70"/>
    <p:sldId id="521" r:id="rId71"/>
    <p:sldId id="595" r:id="rId72"/>
    <p:sldId id="479"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0" d="100"/>
          <a:sy n="80" d="100"/>
        </p:scale>
        <p:origin x="-664" y="-96"/>
      </p:cViewPr>
      <p:guideLst>
        <p:guide orient="horz" pos="3980"/>
        <p:guide pos="381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DB4557-87CA-E04F-9691-E606ADA3C49E}" type="datetimeFigureOut">
              <a:rPr lang="en-US" smtClean="0"/>
              <a:t>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BA8575-4D7D-E14C-B372-83F58608B3A7}" type="slidenum">
              <a:rPr lang="en-US" smtClean="0"/>
              <a:t>‹#›</a:t>
            </a:fld>
            <a:endParaRPr lang="en-US"/>
          </a:p>
        </p:txBody>
      </p:sp>
    </p:spTree>
    <p:extLst>
      <p:ext uri="{BB962C8B-B14F-4D97-AF65-F5344CB8AC3E}">
        <p14:creationId xmlns:p14="http://schemas.microsoft.com/office/powerpoint/2010/main" val="32396113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binsights.us1.list-manage1.com/track/click?u=0c60818e26ecdbe423a10ad2f&amp;id=0f7b0c8c8a&amp;e=945e977eba" TargetMode="External"/><Relationship Id="rId4" Type="http://schemas.openxmlformats.org/officeDocument/2006/relationships/hyperlink" Target="http://cbinsights.us1.list-manage2.com/track/click?u=0c60818e26ecdbe423a10ad2f&amp;id=4014af798f&amp;e=945e977eba" TargetMode="External"/><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techcrunch.com/2015/03/19/are-newly-formed-roles-in-vc-firms-differentiators-table-stakes-or-total-b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binsights.com/blog/venture-capital-tech-startups-usa/" TargetMode="External"/><Relationship Id="rId4" Type="http://schemas.openxmlformats.org/officeDocument/2006/relationships/hyperlink" Target="https://www.cbinsights.com/blog/micro-vc-glut/" TargetMode="External"/><Relationship Id="rId5" Type="http://schemas.openxmlformats.org/officeDocument/2006/relationships/hyperlink" Target="https://www.cbinsights.com/blog/hedge-fund-mutual-fund-tech-startups/"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binsights.com/company/cyanogenmod" TargetMode="External"/><Relationship Id="rId4" Type="http://schemas.openxmlformats.org/officeDocument/2006/relationships/hyperlink" Target="https://www.cbinsights.com/research-corporate-venture-capital-2014"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www.cbinsights.com/blog/billion-dollar-valuation-startups-2014/"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binsights.com/company/shopback" TargetMode="External"/><Relationship Id="rId4" Type="http://schemas.openxmlformats.org/officeDocument/2006/relationships/hyperlink" Target="http://cbinsights.com/company/oddle" TargetMode="External"/><Relationship Id="rId5" Type="http://schemas.openxmlformats.org/officeDocument/2006/relationships/hyperlink" Target="http://cbinsights.com/company/polyglots" TargetMode="External"/><Relationship Id="rId6" Type="http://schemas.openxmlformats.org/officeDocument/2006/relationships/hyperlink" Target="http://cbinsights.com/company/visually" TargetMode="External"/><Relationship Id="rId7" Type="http://schemas.openxmlformats.org/officeDocument/2006/relationships/hyperlink" Target="http://cbinsights.com/company/zipmatch" TargetMode="External"/><Relationship Id="rId8" Type="http://schemas.openxmlformats.org/officeDocument/2006/relationships/hyperlink" Target="http://www.bloomberg.com/news/articles/2015-03-24/buzzfeed-backer-nea-raises-2-6-billion-fund-as-vc-values" TargetMode="External"/><Relationship Id="rId9" Type="http://schemas.openxmlformats.org/officeDocument/2006/relationships/hyperlink" Target="http://techcrunch.com/2014/03/27/andreessen-horowitz-raises-massive-new-1-5-billion-fund/"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A8575-4D7D-E14C-B372-83F58608B3A7}" type="slidenum">
              <a:rPr lang="en-US" smtClean="0"/>
              <a:t>4</a:t>
            </a:fld>
            <a:endParaRPr lang="en-US"/>
          </a:p>
        </p:txBody>
      </p:sp>
    </p:spTree>
    <p:extLst>
      <p:ext uri="{BB962C8B-B14F-4D97-AF65-F5344CB8AC3E}">
        <p14:creationId xmlns:p14="http://schemas.microsoft.com/office/powerpoint/2010/main" val="390722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But during that same decade, the microbrewery phenomenon emerged, and it continues to boom today. All of these breweries compete with a segmentation strategy, focusing in a specific region and/or concentrating on a specific style or type of beer. A Stone Brewery IPA doesn’t taste like an </a:t>
            </a:r>
            <a:r>
              <a:rPr lang="en-US" dirty="0" err="1" smtClean="0"/>
              <a:t>Ommegang</a:t>
            </a:r>
            <a:r>
              <a:rPr lang="en-US" dirty="0" smtClean="0"/>
              <a:t> Witte or the Belgian-style ale found only in your local brewpub. And all of these taste very different than a Bud Light.</a:t>
            </a:r>
          </a:p>
          <a:p>
            <a:pPr rtl="0"/>
            <a:r>
              <a:rPr lang="en-US" dirty="0" smtClean="0"/>
              <a:t>Yet despite that bifurcation, the two segments not only coexist, they thrive.</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31</a:t>
            </a:fld>
            <a:endParaRPr lang="en-US"/>
          </a:p>
        </p:txBody>
      </p:sp>
    </p:spTree>
    <p:extLst>
      <p:ext uri="{BB962C8B-B14F-4D97-AF65-F5344CB8AC3E}">
        <p14:creationId xmlns:p14="http://schemas.microsoft.com/office/powerpoint/2010/main" val="62639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issuing the correlation, David </a:t>
            </a:r>
            <a:r>
              <a:rPr lang="en-US" sz="1200" kern="1200" dirty="0" err="1" smtClean="0">
                <a:solidFill>
                  <a:schemeClr val="tx1"/>
                </a:solidFill>
                <a:latin typeface="+mn-lt"/>
                <a:ea typeface="+mn-ea"/>
                <a:cs typeface="+mn-cs"/>
              </a:rPr>
              <a:t>Beisel</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hlinkClick r:id="rId3"/>
              </a:rPr>
              <a:t>@davidbeisel), a partner at NextView Ventures, reached out with a thoughtful guest post on </a:t>
            </a:r>
            <a:r>
              <a:rPr lang="en-US" sz="1200" kern="1200" dirty="0" smtClean="0">
                <a:solidFill>
                  <a:schemeClr val="tx1"/>
                </a:solidFill>
                <a:latin typeface="+mn-lt"/>
                <a:ea typeface="+mn-ea"/>
                <a:cs typeface="+mn-cs"/>
                <a:hlinkClick r:id="rId4"/>
              </a:rPr>
              <a:t>the rise of the craft brewer VC firm. In it, he writes that "if you want to win in a maturing industry, you need to be either Budweiser or a laser-focused craft brewer."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should go read it especially if you're interested in why the micro-VC phenomena continues to gain steam.</a:t>
            </a:r>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32</a:t>
            </a:fld>
            <a:endParaRPr lang="en-US"/>
          </a:p>
        </p:txBody>
      </p:sp>
    </p:spTree>
    <p:extLst>
      <p:ext uri="{BB962C8B-B14F-4D97-AF65-F5344CB8AC3E}">
        <p14:creationId xmlns:p14="http://schemas.microsoft.com/office/powerpoint/2010/main" val="270916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The</a:t>
            </a:r>
            <a:r>
              <a:rPr lang="en-US" baseline="0" dirty="0" smtClean="0"/>
              <a:t> Micro VC Glut –</a:t>
            </a:r>
          </a:p>
          <a:p>
            <a:pPr rtl="0"/>
            <a:r>
              <a:rPr lang="en-US" dirty="0" smtClean="0"/>
              <a:t>Ultimately, all of this is a great thing for entrepreneurs. Just like beer drinkers, top entrepreneurs now have an increasing amount of choice. More VCs mean more sources of capital, especially at the seed stage. And with the increased competition, more and more firms are turning to </a:t>
            </a:r>
            <a:r>
              <a:rPr lang="en-US" dirty="0" smtClean="0">
                <a:hlinkClick r:id="rId3"/>
              </a:rPr>
              <a:t>founder-focused initiatives like platform</a:t>
            </a:r>
            <a:r>
              <a:rPr lang="en-US" dirty="0" smtClean="0"/>
              <a:t> and other in-house services to compete. These are only positives for the entrepreneur.</a:t>
            </a:r>
          </a:p>
          <a:p>
            <a:pPr rtl="0"/>
            <a:r>
              <a:rPr lang="en-US" dirty="0" smtClean="0"/>
              <a:t>Whether you’re running a venture firm or a brewery, the most profitable approaches are to go big &amp; broad or narrow &amp; specialized. As the VC market continues to mature, the results of these strategies will become much clearer.</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33</a:t>
            </a:fld>
            <a:endParaRPr lang="en-US"/>
          </a:p>
        </p:txBody>
      </p:sp>
    </p:spTree>
    <p:extLst>
      <p:ext uri="{BB962C8B-B14F-4D97-AF65-F5344CB8AC3E}">
        <p14:creationId xmlns:p14="http://schemas.microsoft.com/office/powerpoint/2010/main" val="167059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it comes to non-VC investors, angels participate in the most US tech deals, while other, less traditional investors reached their highest participation rate in the past 5 years in 2014.</a:t>
            </a:r>
            <a:r>
              <a:rPr lang="en-US" dirty="0" smtClean="0">
                <a:effectLst/>
                <a:hlinkClick r:id="rId3"/>
              </a:rPr>
              <a:t> VCs accounted for only 49% of all US Tech deals</a:t>
            </a:r>
            <a:r>
              <a:rPr lang="en-US" dirty="0" smtClean="0">
                <a:effectLst/>
              </a:rPr>
              <a:t>, but what’s going on with the non-VCs? </a:t>
            </a:r>
            <a:endParaRPr lang="en-US" dirty="0" smtClean="0"/>
          </a:p>
          <a:p>
            <a:r>
              <a:rPr lang="en-US" dirty="0" smtClean="0">
                <a:effectLst/>
              </a:rPr>
              <a:t>The chart shows that angel investors (both individuals and angel groups) participate in the highest % of US tech deals of all non-VCs, at 27% in 2014, down 4% from 2013, and the lowest figure since 2011. The decrease could possibly be due to </a:t>
            </a:r>
            <a:r>
              <a:rPr lang="en-US" dirty="0" smtClean="0">
                <a:effectLst/>
                <a:hlinkClick r:id="rId4"/>
              </a:rPr>
              <a:t>the rise of micro-VCs</a:t>
            </a:r>
            <a:r>
              <a:rPr lang="en-US" dirty="0" smtClean="0"/>
              <a:t> and</a:t>
            </a:r>
            <a:r>
              <a:rPr lang="en-US" dirty="0" smtClean="0">
                <a:effectLst/>
              </a:rPr>
              <a:t> these funds crowding angels out of very early-stage deals.</a:t>
            </a:r>
            <a:endParaRPr lang="en-US" dirty="0" smtClean="0"/>
          </a:p>
          <a:p>
            <a:r>
              <a:rPr lang="en-US" dirty="0" smtClean="0"/>
              <a:t>We recently have seen </a:t>
            </a:r>
            <a:r>
              <a:rPr lang="en-US" dirty="0" smtClean="0">
                <a:hlinkClick r:id="rId5"/>
              </a:rPr>
              <a:t>increased activity for a select group of hedge and mutual funds investing in tech</a:t>
            </a:r>
            <a:r>
              <a:rPr lang="en-US" dirty="0" smtClean="0"/>
              <a:t>, however overall institutional investor participation is actually down versus 2010 and 2011. Alternatively, corporations have stepped up their activity over the past two years, participating in 7% of all US Tech deals in 2013 and 2014. Other less traditional investors which include universities, endowments, governments, and more, increased to 5% of all US tech deals in 2014, a five-year high.</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34</a:t>
            </a:fld>
            <a:endParaRPr lang="en-US"/>
          </a:p>
        </p:txBody>
      </p:sp>
    </p:spTree>
    <p:extLst>
      <p:ext uri="{BB962C8B-B14F-4D97-AF65-F5344CB8AC3E}">
        <p14:creationId xmlns:p14="http://schemas.microsoft.com/office/powerpoint/2010/main" val="121477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July, Twitter exec Mike Gupta stepped down from the CFO perch to oversee a new initiative to invest in start-up companies on behalf of the company. Recently, Twitter’s venture group, Twitter Ventures, has unveiled its first investment in </a:t>
            </a:r>
            <a:r>
              <a:rPr lang="en-US" dirty="0" smtClean="0">
                <a:hlinkClick r:id="rId3"/>
              </a:rPr>
              <a:t>Cyanogen</a:t>
            </a:r>
            <a:r>
              <a:rPr lang="en-US" dirty="0" smtClean="0"/>
              <a:t>, the Android community OS.</a:t>
            </a:r>
          </a:p>
          <a:p>
            <a:r>
              <a:rPr lang="en-US" dirty="0" smtClean="0"/>
              <a:t>The debut of Twitter Ventures comes as corporate venture arms are playing an increasingly large role in the overall venture ecosystem. As their parent companies bulk up with big balance sheets, corporate venture arms participated in just under </a:t>
            </a:r>
            <a:r>
              <a:rPr lang="en-US" dirty="0" smtClean="0">
                <a:hlinkClick r:id="rId4"/>
              </a:rPr>
              <a:t>1/5th of all 2014 venture deals</a:t>
            </a:r>
            <a:r>
              <a:rPr lang="en-US" dirty="0" smtClean="0"/>
              <a:t> in the U.S.</a:t>
            </a:r>
          </a:p>
          <a:p>
            <a:r>
              <a:rPr lang="en-US" dirty="0" smtClean="0"/>
              <a:t>But does cash correspond with more corporate venture deals? Apparently not, according to CB Insights data.</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35</a:t>
            </a:fld>
            <a:endParaRPr lang="en-US"/>
          </a:p>
        </p:txBody>
      </p:sp>
    </p:spTree>
    <p:extLst>
      <p:ext uri="{BB962C8B-B14F-4D97-AF65-F5344CB8AC3E}">
        <p14:creationId xmlns:p14="http://schemas.microsoft.com/office/powerpoint/2010/main" val="2618557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economic “aberration,” 15 years ago now, was such a spectacular collapse that industry pundits today are still left with remnant aftertaste of the dotcom nuclear winter. So naturally, many of the same pundits are now quick to draw comparisons between then and now.</a:t>
            </a:r>
          </a:p>
          <a:p>
            <a:r>
              <a:rPr lang="en-US" dirty="0" smtClean="0"/>
              <a:t>And why shouldn’t they?</a:t>
            </a:r>
          </a:p>
          <a:p>
            <a:r>
              <a:rPr lang="en-US" dirty="0" smtClean="0"/>
              <a:t>In 2014 alone, venture capitalists plowed over $48 billion dollars into more than 4,350 startups; the strongest investment activity since the pre-2000s.  There are a </a:t>
            </a:r>
            <a:r>
              <a:rPr lang="en-US" dirty="0" smtClean="0">
                <a:hlinkClick r:id="rId3" tooltip="The 38 Tech Companies that Joined the Billion Dollar Valuation Club in 2014"/>
              </a:rPr>
              <a:t>record number of startup “unicorns”</a:t>
            </a:r>
            <a:r>
              <a:rPr lang="en-US" dirty="0" smtClean="0"/>
              <a:t> – VC-backed companies valued at over $1Bn – in existence, including well-known names such as </a:t>
            </a:r>
            <a:r>
              <a:rPr lang="en-US" dirty="0" err="1" smtClean="0"/>
              <a:t>Uber</a:t>
            </a:r>
            <a:r>
              <a:rPr lang="en-US" dirty="0" smtClean="0"/>
              <a:t>, </a:t>
            </a:r>
            <a:r>
              <a:rPr lang="en-US" dirty="0" err="1" smtClean="0"/>
              <a:t>AirBnb</a:t>
            </a:r>
            <a:r>
              <a:rPr lang="en-US" dirty="0" smtClean="0"/>
              <a:t>, and </a:t>
            </a:r>
            <a:r>
              <a:rPr lang="en-US" dirty="0" err="1" smtClean="0"/>
              <a:t>Dropbox</a:t>
            </a:r>
            <a:r>
              <a:rPr lang="en-US" dirty="0" smtClean="0"/>
              <a:t>.  Altogether, as of this writing, there are now 78 unicorns, and more than 20 of them reached this milestone in just the past year.</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36</a:t>
            </a:fld>
            <a:endParaRPr lang="en-US"/>
          </a:p>
        </p:txBody>
      </p:sp>
    </p:spTree>
    <p:extLst>
      <p:ext uri="{BB962C8B-B14F-4D97-AF65-F5344CB8AC3E}">
        <p14:creationId xmlns:p14="http://schemas.microsoft.com/office/powerpoint/2010/main" val="2981353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37</a:t>
            </a:fld>
            <a:endParaRPr lang="en-US"/>
          </a:p>
        </p:txBody>
      </p:sp>
    </p:spTree>
    <p:extLst>
      <p:ext uri="{BB962C8B-B14F-4D97-AF65-F5344CB8AC3E}">
        <p14:creationId xmlns:p14="http://schemas.microsoft.com/office/powerpoint/2010/main" val="2981353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38</a:t>
            </a:fld>
            <a:endParaRPr lang="en-US"/>
          </a:p>
        </p:txBody>
      </p:sp>
    </p:spTree>
    <p:extLst>
      <p:ext uri="{BB962C8B-B14F-4D97-AF65-F5344CB8AC3E}">
        <p14:creationId xmlns:p14="http://schemas.microsoft.com/office/powerpoint/2010/main" val="2981353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the biggest holistic difference between then and now is that in 2000, companies were attempting to change </a:t>
            </a:r>
            <a:r>
              <a:rPr lang="en-US" i="1" dirty="0" smtClean="0"/>
              <a:t>what </a:t>
            </a:r>
            <a:r>
              <a:rPr lang="en-US" dirty="0" smtClean="0"/>
              <a:t>people do with novel but poorly executed alternatives, whereas today, the tech industry is successfully changing </a:t>
            </a:r>
            <a:r>
              <a:rPr lang="en-US" i="1" dirty="0" smtClean="0"/>
              <a:t>how </a:t>
            </a:r>
            <a:r>
              <a:rPr lang="en-US" dirty="0" smtClean="0"/>
              <a:t>people do things due to the confluence of major technological developments. Today, technology is no longer a separate industry but rather an underlying utility: from the way consumers access information to how business decisions are made, tech is irreversibly changing both consumer behavior and enterprise workflow. Even areas traditionally considered high-touch and low-tech – hospitality and transport for example – have been transformed (e.g. </a:t>
            </a:r>
            <a:r>
              <a:rPr lang="en-US" dirty="0" err="1" smtClean="0"/>
              <a:t>AirBnb</a:t>
            </a:r>
            <a:r>
              <a:rPr lang="en-US" dirty="0" smtClean="0"/>
              <a:t> and </a:t>
            </a:r>
            <a:r>
              <a:rPr lang="en-US" dirty="0" err="1" smtClean="0"/>
              <a:t>Uber</a:t>
            </a:r>
            <a:r>
              <a:rPr lang="en-US" dirty="0" smtClean="0"/>
              <a:t>).</a:t>
            </a:r>
          </a:p>
          <a:p>
            <a:r>
              <a:rPr lang="en-US" dirty="0" smtClean="0"/>
              <a:t>So for the reasons above, we assert that we are in a boom, and not a bubble. The transformative impacts of innovation, such as the empowerment of mobile technology, the maturation of digital media, and the proliferation of data and analytics are changes that are here to stay.  But will there be a readjustment?  Yes – the tech market is extremely active, interest rates are near zero, and investors are sitting on stockpiles of cash, so yes, there is the potential (and we believe </a:t>
            </a:r>
            <a:r>
              <a:rPr lang="en-US" i="1" dirty="0" smtClean="0"/>
              <a:t>likelihood</a:t>
            </a:r>
            <a:r>
              <a:rPr lang="en-US" dirty="0" smtClean="0"/>
              <a:t>) for a correction in valuation. Some unicorns may die, VC rounds may swing back to less heated valuations, but the current surge in innovation will not collapse in on itself – this time around, the changes are fundamental and the progress irreversible.</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39</a:t>
            </a:fld>
            <a:endParaRPr lang="en-US"/>
          </a:p>
        </p:txBody>
      </p:sp>
    </p:spTree>
    <p:extLst>
      <p:ext uri="{BB962C8B-B14F-4D97-AF65-F5344CB8AC3E}">
        <p14:creationId xmlns:p14="http://schemas.microsoft.com/office/powerpoint/2010/main" val="2981353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the biggest holistic difference between then and now is that in 2000, companies were attempting to change </a:t>
            </a:r>
            <a:r>
              <a:rPr lang="en-US" i="1" dirty="0" smtClean="0"/>
              <a:t>what </a:t>
            </a:r>
            <a:r>
              <a:rPr lang="en-US" dirty="0" smtClean="0"/>
              <a:t>people do with novel but poorly executed alternatives, whereas today, the tech industry is successfully changing </a:t>
            </a:r>
            <a:r>
              <a:rPr lang="en-US" i="1" dirty="0" smtClean="0"/>
              <a:t>how </a:t>
            </a:r>
            <a:r>
              <a:rPr lang="en-US" dirty="0" smtClean="0"/>
              <a:t>people do things due to the confluence of major technological developments. Today, technology is no longer a separate industry but rather an underlying utility: from the way consumers access information to how business decisions are made, tech is irreversibly changing both consumer behavior and enterprise workflow. Even areas traditionally considered high-touch and low-tech – hospitality and transport for example – have been transformed (e.g. </a:t>
            </a:r>
            <a:r>
              <a:rPr lang="en-US" dirty="0" err="1" smtClean="0"/>
              <a:t>AirBnb</a:t>
            </a:r>
            <a:r>
              <a:rPr lang="en-US" dirty="0" smtClean="0"/>
              <a:t> and </a:t>
            </a:r>
            <a:r>
              <a:rPr lang="en-US" dirty="0" err="1" smtClean="0"/>
              <a:t>Uber</a:t>
            </a:r>
            <a:r>
              <a:rPr lang="en-US" dirty="0" smtClean="0"/>
              <a:t>).</a:t>
            </a:r>
          </a:p>
          <a:p>
            <a:r>
              <a:rPr lang="en-US" dirty="0" smtClean="0"/>
              <a:t>So for the reasons above, we assert that we are in a boom, and not a bubble. The transformative impacts of innovation, such as the empowerment of mobile technology, the maturation of digital media, and the proliferation of data and analytics are changes that are here to stay.  But will there be a readjustment?  Yes – the tech market is extremely active, interest rates are near zero, and investors are sitting on stockpiles of cash, so yes, there is the potential (and we believe </a:t>
            </a:r>
            <a:r>
              <a:rPr lang="en-US" i="1" dirty="0" smtClean="0"/>
              <a:t>likelihood</a:t>
            </a:r>
            <a:r>
              <a:rPr lang="en-US" dirty="0" smtClean="0"/>
              <a:t>) for a correction in valuation. Some unicorns may die, VC rounds may swing back to less heated valuations, but the current surge in innovation will not collapse in on itself – this time around, the changes are fundamental and the progress irreversible.</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40</a:t>
            </a:fld>
            <a:endParaRPr lang="en-US"/>
          </a:p>
        </p:txBody>
      </p:sp>
    </p:spTree>
    <p:extLst>
      <p:ext uri="{BB962C8B-B14F-4D97-AF65-F5344CB8AC3E}">
        <p14:creationId xmlns:p14="http://schemas.microsoft.com/office/powerpoint/2010/main" val="2981353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A8575-4D7D-E14C-B372-83F58608B3A7}" type="slidenum">
              <a:rPr lang="en-US" smtClean="0"/>
              <a:t>5</a:t>
            </a:fld>
            <a:endParaRPr lang="en-US"/>
          </a:p>
        </p:txBody>
      </p:sp>
    </p:spTree>
    <p:extLst>
      <p:ext uri="{BB962C8B-B14F-4D97-AF65-F5344CB8AC3E}">
        <p14:creationId xmlns:p14="http://schemas.microsoft.com/office/powerpoint/2010/main" val="390722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saw over $1.5B, a multi-year high, going to early-stage startups across over 462 deals. We’ll look at early stage (angel – Series A) technology financings and some of the hottest early-stage tech companies based off of social media, news, and web traffic momentum that were funded in March 2015. </a:t>
            </a:r>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24</a:t>
            </a:fld>
            <a:endParaRPr lang="en-US"/>
          </a:p>
        </p:txBody>
      </p:sp>
    </p:spTree>
    <p:extLst>
      <p:ext uri="{BB962C8B-B14F-4D97-AF65-F5344CB8AC3E}">
        <p14:creationId xmlns:p14="http://schemas.microsoft.com/office/powerpoint/2010/main" val="16179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OVERALL MEDIAN DEAL SIZES FALL BELOW $1.5M</a:t>
            </a:r>
          </a:p>
          <a:p>
            <a:r>
              <a:rPr lang="en-US" dirty="0" smtClean="0"/>
              <a:t>The median round size across all early-stage Tech deals fell to its lowest figure since February 2014, at $1.3M. Median early-stage deal sizes have now fallen in 4 of the last 5 months.  Averages tick up as a handful of large early stage deals serve to bring up the averages.</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25</a:t>
            </a:fld>
            <a:endParaRPr lang="en-US"/>
          </a:p>
        </p:txBody>
      </p:sp>
    </p:spTree>
    <p:extLst>
      <p:ext uri="{BB962C8B-B14F-4D97-AF65-F5344CB8AC3E}">
        <p14:creationId xmlns:p14="http://schemas.microsoft.com/office/powerpoint/2010/main" val="2414654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ANGEL ROUND SIZES POP IN MARCH</a:t>
            </a:r>
          </a:p>
          <a:p>
            <a:r>
              <a:rPr lang="en-US" dirty="0" smtClean="0"/>
              <a:t>After mean and median deal sizes fell in February, Angel rounds jumped to $1.58M on average, and $1M on a median basis. Median angel round sizes have now reached $1M+ in 7 of the last 12 months.</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26</a:t>
            </a:fld>
            <a:endParaRPr lang="en-US"/>
          </a:p>
        </p:txBody>
      </p:sp>
    </p:spTree>
    <p:extLst>
      <p:ext uri="{BB962C8B-B14F-4D97-AF65-F5344CB8AC3E}">
        <p14:creationId xmlns:p14="http://schemas.microsoft.com/office/powerpoint/2010/main" val="70168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SEED DEAL SIZES FALL OFF CLIFF IN MARCH</a:t>
            </a:r>
          </a:p>
          <a:p>
            <a:r>
              <a:rPr lang="en-US" dirty="0" smtClean="0"/>
              <a:t>Median Seed deal sizes in Tech fell 30% to $0.63M in March, their lowest number since January 2014. Mean Seed deal size also fell drastically to $0.86M, matching March 2014’s round size.  Seed deal sizes have been trending down over the last many months. While the large Seed deals do get a lot of attention, they remain the exception.</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27</a:t>
            </a:fld>
            <a:endParaRPr lang="en-US"/>
          </a:p>
        </p:txBody>
      </p:sp>
    </p:spTree>
    <p:extLst>
      <p:ext uri="{BB962C8B-B14F-4D97-AF65-F5344CB8AC3E}">
        <p14:creationId xmlns:p14="http://schemas.microsoft.com/office/powerpoint/2010/main" val="391950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MOBILE BOUNCES BACK, INTERNET FALLS</a:t>
            </a:r>
          </a:p>
          <a:p>
            <a:r>
              <a:rPr lang="en-US" dirty="0" smtClean="0"/>
              <a:t>Mobile startups bounced back from just 24% of all early-stage Tech deals in February, to 28% in March. Internet deals fell from their 12-month high of 68% to 63% in march.</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28</a:t>
            </a:fld>
            <a:endParaRPr lang="en-US"/>
          </a:p>
        </p:txBody>
      </p:sp>
    </p:spTree>
    <p:extLst>
      <p:ext uri="{BB962C8B-B14F-4D97-AF65-F5344CB8AC3E}">
        <p14:creationId xmlns:p14="http://schemas.microsoft.com/office/powerpoint/2010/main" val="39437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MOMENTUM</a:t>
            </a:r>
          </a:p>
          <a:p>
            <a:r>
              <a:rPr lang="en-US" b="1" dirty="0" smtClean="0"/>
              <a:t>HR &amp; WORKFORCE MANAGEMENT TOPS GROWTH</a:t>
            </a:r>
          </a:p>
          <a:p>
            <a:r>
              <a:rPr lang="en-US" dirty="0" smtClean="0"/>
              <a:t>HR &amp; Workforce Management startups saw the largest deal growth of any tech sub-industry in March 2015 vs. the same month a year prior, with over 15 deals done last month. CRM startups saw the largest decline, but the sub-industry still had over 10 deals in March 2015.</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29</a:t>
            </a:fld>
            <a:endParaRPr lang="en-US"/>
          </a:p>
        </p:txBody>
      </p:sp>
    </p:spTree>
    <p:extLst>
      <p:ext uri="{BB962C8B-B14F-4D97-AF65-F5344CB8AC3E}">
        <p14:creationId xmlns:p14="http://schemas.microsoft.com/office/powerpoint/2010/main" val="2098388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EAST VENTURES TOPS MOST ACTIVE VCS</a:t>
            </a:r>
          </a:p>
          <a:p>
            <a:r>
              <a:rPr lang="en-US" dirty="0" smtClean="0"/>
              <a:t>East Ventures was the most active early-stage Tech VC in March. The Indonesia-based VC invested in a slew of Seed deals including </a:t>
            </a:r>
            <a:r>
              <a:rPr lang="en-US" dirty="0" smtClean="0">
                <a:hlinkClick r:id="rId3"/>
              </a:rPr>
              <a:t>Shopback</a:t>
            </a:r>
            <a:r>
              <a:rPr lang="en-US" dirty="0" smtClean="0"/>
              <a:t>, </a:t>
            </a:r>
            <a:r>
              <a:rPr lang="en-US" dirty="0" smtClean="0">
                <a:hlinkClick r:id="rId4"/>
              </a:rPr>
              <a:t>Oddle</a:t>
            </a:r>
            <a:r>
              <a:rPr lang="en-US" dirty="0" smtClean="0"/>
              <a:t>, and </a:t>
            </a:r>
            <a:r>
              <a:rPr lang="en-US" dirty="0" smtClean="0">
                <a:hlinkClick r:id="rId5"/>
              </a:rPr>
              <a:t>Polyglots</a:t>
            </a:r>
            <a:r>
              <a:rPr lang="en-US" dirty="0" smtClean="0"/>
              <a:t>, among others. 500 Startups was second with multiple Seed and Series A investments including </a:t>
            </a:r>
            <a:r>
              <a:rPr lang="en-US" dirty="0" smtClean="0">
                <a:hlinkClick r:id="rId6"/>
              </a:rPr>
              <a:t>Visual.ly</a:t>
            </a:r>
            <a:r>
              <a:rPr lang="en-US" dirty="0" smtClean="0"/>
              <a:t> and </a:t>
            </a:r>
            <a:r>
              <a:rPr lang="en-US" dirty="0" smtClean="0">
                <a:hlinkClick r:id="rId7"/>
              </a:rPr>
              <a:t>Zipmatch</a:t>
            </a:r>
            <a:r>
              <a:rPr lang="en-US" dirty="0" smtClean="0"/>
              <a:t>.</a:t>
            </a:r>
          </a:p>
          <a:p>
            <a:r>
              <a:rPr lang="en-US" dirty="0" smtClean="0"/>
              <a:t>As the venture capital space continues to mature, we’re witnessing a similar pattern. Elite, top-tier firms have a sustainable competitive advantage with both entrepreneurs and LPs alike, given their brands, their vast networks, and their self-reinforcing success. They also don’t focus their strategies on any particular location, sector, or stage.  Instead, they find themselves in a diverse set of broad-market competitors doing whatever it takes to identify and catch the next unicorn. Just to cite two examples from the past year, </a:t>
            </a:r>
            <a:r>
              <a:rPr lang="en-US" dirty="0" smtClean="0">
                <a:hlinkClick r:id="rId8"/>
              </a:rPr>
              <a:t>NEA recently raised a $2.6 billion fund</a:t>
            </a:r>
            <a:r>
              <a:rPr lang="en-US" dirty="0" smtClean="0"/>
              <a:t> and Andreessen Horowitz </a:t>
            </a:r>
            <a:r>
              <a:rPr lang="en-US" dirty="0" smtClean="0">
                <a:hlinkClick r:id="rId9"/>
              </a:rPr>
              <a:t>raised $1.5 billion</a:t>
            </a:r>
            <a:r>
              <a:rPr lang="en-US" dirty="0" smtClean="0"/>
              <a:t>.</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VC-Backed exits slowed in Q1’15, with a total of 138 exits (down 19% from the previous quarter). There were only 12 VC-backed IPOs in Q1’15 compared with 24 a quarter prior. Box was the only billion dollar VC-backed tech IPO in the US this past quarter. But new private unicorns kept coming with 7 private tech companies joining the unicorn club.</a:t>
            </a:r>
          </a:p>
          <a:p>
            <a:r>
              <a:rPr lang="en-US" sz="1200" b="1" kern="1200" dirty="0" smtClean="0">
                <a:solidFill>
                  <a:schemeClr val="tx1"/>
                </a:solidFill>
                <a:effectLst/>
                <a:latin typeface="+mn-lt"/>
                <a:ea typeface="+mn-ea"/>
                <a:cs typeface="+mn-cs"/>
              </a:rPr>
              <a:t>Massachusetts Overtakes New York In VC Deals And Dollars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Massachusetts beat out rival tech hub New York in number of VC financings in Q1’15, with $1.37B invested across 93 deals. Mass. saw an increase in the number of deals in healthcare and mobile companies, which helped push it past the Empire State. For a full list of investment activity by state, download the full report.</a:t>
            </a:r>
          </a:p>
          <a:p>
            <a:r>
              <a:rPr lang="en-US" sz="1200" kern="1200" dirty="0" smtClean="0">
                <a:solidFill>
                  <a:schemeClr val="tx1"/>
                </a:solidFill>
                <a:effectLst/>
                <a:latin typeface="+mn-lt"/>
                <a:ea typeface="+mn-ea"/>
                <a:cs typeface="+mn-cs"/>
              </a:rPr>
              <a:t>Venture Capital financing slowed down in Q’15, with VCs investing $11.3B across 805 deals. This is the first time since 2011 that deal activity has dropped below the 900 deal mark, while funding in VC-backed companies has hit a high breaking $17B of investment.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in-depth report analyzes financing and exit trends across U.S.-based rounds in which VCs participated as well as top investors, exits and deals in Q1'15. Below is a high-level summary of some of the report’s highlights. For all of the findings, download the entire report. </a:t>
            </a:r>
            <a:r>
              <a:rPr lang="en-US" sz="1200" b="1" kern="1200" dirty="0" smtClean="0">
                <a:solidFill>
                  <a:schemeClr val="tx1"/>
                </a:solidFill>
                <a:effectLst/>
                <a:latin typeface="+mn-lt"/>
                <a:ea typeface="+mn-ea"/>
                <a:cs typeface="+mn-cs"/>
              </a:rPr>
              <a:t>It’s free.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2015: $11.3B Invested In 805 deals, VCs Are Getting Crowded Out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investments from hedge funds, mutual funds and private equity investors into VC-backed companies are included, VC-backed companies actually raised $17.7B of funding in Q1.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Late-stage VCs are (1) facing more competition (2) don’t have the assets under management of these other players and (3) may also not be willing to offer valuations of these newer players.</a:t>
            </a:r>
          </a:p>
          <a:p>
            <a:r>
              <a:rPr lang="en-US" sz="1200" b="1" kern="1200" dirty="0" smtClean="0">
                <a:solidFill>
                  <a:schemeClr val="tx1"/>
                </a:solidFill>
                <a:effectLst/>
                <a:latin typeface="+mn-lt"/>
                <a:ea typeface="+mn-ea"/>
                <a:cs typeface="+mn-cs"/>
              </a:rPr>
              <a:t>Healthcare Deals Moving Away from Major Tech Hubs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first time since 2013, California and Mass took less than 50% of healthcare deals. States outside of the major tech centers took nearly 44% of healthcare deals, with the most deals happening in Missouri, North Carolina, Pennsylvania, and Tennessee.</a:t>
            </a:r>
          </a:p>
          <a:p>
            <a:r>
              <a:rPr lang="en-US" sz="1200" b="1" kern="1200" dirty="0" smtClean="0">
                <a:solidFill>
                  <a:schemeClr val="tx1"/>
                </a:solidFill>
                <a:effectLst/>
                <a:latin typeface="+mn-lt"/>
                <a:ea typeface="+mn-ea"/>
                <a:cs typeface="+mn-cs"/>
              </a:rPr>
              <a:t>Lots of Unicorn Financings; Not Many Unicorn Exits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VC deals in Q1'15 hit a nine-quarter low and fell for the fourth straight quarter. Though VC funding decreased 18%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Q4’14, this doesn’t tell the whole story.</a:t>
            </a:r>
          </a:p>
          <a:p>
            <a:r>
              <a:rPr lang="en-US" sz="1200" b="1" kern="1200" dirty="0" smtClean="0">
                <a:solidFill>
                  <a:schemeClr val="tx1"/>
                </a:solidFill>
                <a:effectLst/>
                <a:latin typeface="+mn-lt"/>
                <a:ea typeface="+mn-ea"/>
                <a:cs typeface="+mn-cs"/>
              </a:rPr>
              <a:t>New Enterprise Associates: Q1’15’s most active VC firm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midst of raising one of the largest funds in history, NEA also topped the list of most active investors of Q1’15 followed by Andreessen Horowitz and early-stage VC First Round Capital.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list of the 15 most active venture capital investors by unique company deals is below.</a:t>
            </a:r>
          </a:p>
          <a:p>
            <a:endParaRPr lang="en-US" dirty="0"/>
          </a:p>
        </p:txBody>
      </p:sp>
      <p:sp>
        <p:nvSpPr>
          <p:cNvPr id="4" name="Slide Number Placeholder 3"/>
          <p:cNvSpPr>
            <a:spLocks noGrp="1"/>
          </p:cNvSpPr>
          <p:nvPr>
            <p:ph type="sldNum" sz="quarter" idx="10"/>
          </p:nvPr>
        </p:nvSpPr>
        <p:spPr/>
        <p:txBody>
          <a:bodyPr/>
          <a:lstStyle/>
          <a:p>
            <a:fld id="{F1615BB2-EE93-AD42-AB82-5BF0C62C074C}" type="slidenum">
              <a:rPr lang="en-US" smtClean="0"/>
              <a:t>30</a:t>
            </a:fld>
            <a:endParaRPr lang="en-US"/>
          </a:p>
        </p:txBody>
      </p:sp>
    </p:spTree>
    <p:extLst>
      <p:ext uri="{BB962C8B-B14F-4D97-AF65-F5344CB8AC3E}">
        <p14:creationId xmlns:p14="http://schemas.microsoft.com/office/powerpoint/2010/main" val="36138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April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April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April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April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April 20,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April 20,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April 20, 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April 20, 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April 20, 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April 20, 2016</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April 20,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525871"/>
            <a:ext cx="3574257" cy="133213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525871"/>
            <a:ext cx="9146380" cy="133213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19433054">
            <a:off x="63702" y="6070238"/>
            <a:ext cx="2176272" cy="201168"/>
          </a:xfrm>
          <a:prstGeom prst="rect">
            <a:avLst/>
          </a:prstGeom>
        </p:spPr>
        <p:txBody>
          <a:bodyPr vert="horz" lIns="91440" tIns="45720" rIns="91440" bIns="45720" rtlCol="0" anchor="ctr"/>
          <a:lstStyle>
            <a:lvl1pPr algn="l">
              <a:defRPr sz="1200">
                <a:solidFill>
                  <a:srgbClr val="FFFFFF"/>
                </a:solidFill>
              </a:defRPr>
            </a:lvl1pPr>
          </a:lstStyle>
          <a:p>
            <a:r>
              <a:rPr lang="en-US" dirty="0" smtClean="0"/>
              <a:t>4 May 2013</a:t>
            </a:r>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r>
              <a:rPr lang="en-US" dirty="0" smtClean="0"/>
              <a:t>Innov8 Global Advisory</a:t>
            </a:r>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8.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1.png"/><Relationship Id="rId5" Type="http://schemas.openxmlformats.org/officeDocument/2006/relationships/oleObject" Target="../embeddings/oleObject7.bin"/><Relationship Id="rId6" Type="http://schemas.openxmlformats.org/officeDocument/2006/relationships/image" Target="../media/image22.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 Id="rId3"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0.png"/><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8ga.com" TargetMode="External"/><Relationship Id="rId3" Type="http://schemas.openxmlformats.org/officeDocument/2006/relationships/image" Target="../media/image55.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tiff"/><Relationship Id="rId6" Type="http://schemas.openxmlformats.org/officeDocument/2006/relationships/image" Target="../media/image72.tiff"/><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tiff"/><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tif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oleObject" Target="../embeddings/oleObject3.bin"/><Relationship Id="rId5" Type="http://schemas.openxmlformats.org/officeDocument/2006/relationships/image" Target="../media/image12.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286857" y="5862802"/>
            <a:ext cx="1730144" cy="722943"/>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r>
              <a:rPr lang="en-US" sz="1800" dirty="0" smtClean="0"/>
              <a:t>INFO</a:t>
            </a:r>
            <a:endParaRPr lang="en-US" sz="1800" dirty="0"/>
          </a:p>
          <a:p>
            <a:r>
              <a:rPr lang="en-US" sz="1800" dirty="0" smtClean="0"/>
              <a:t> @I8ga.com</a:t>
            </a:r>
            <a:endParaRPr lang="en-US" sz="1800" dirty="0"/>
          </a:p>
        </p:txBody>
      </p:sp>
      <p:pic>
        <p:nvPicPr>
          <p:cNvPr id="7" name="Picture 6"/>
          <p:cNvPicPr>
            <a:picLocks noChangeAspect="1"/>
          </p:cNvPicPr>
          <p:nvPr/>
        </p:nvPicPr>
        <p:blipFill>
          <a:blip r:embed="rId2"/>
          <a:stretch>
            <a:fillRect/>
          </a:stretch>
        </p:blipFill>
        <p:spPr>
          <a:xfrm>
            <a:off x="0" y="-76458"/>
            <a:ext cx="9144000" cy="6622181"/>
          </a:xfrm>
          <a:prstGeom prst="rect">
            <a:avLst/>
          </a:prstGeom>
        </p:spPr>
      </p:pic>
      <p:sp>
        <p:nvSpPr>
          <p:cNvPr id="2" name="Title 1"/>
          <p:cNvSpPr>
            <a:spLocks noGrp="1"/>
          </p:cNvSpPr>
          <p:nvPr>
            <p:ph type="ctrTitle"/>
          </p:nvPr>
        </p:nvSpPr>
        <p:spPr>
          <a:xfrm>
            <a:off x="188534" y="356697"/>
            <a:ext cx="7098323" cy="1204306"/>
          </a:xfrm>
        </p:spPr>
        <p:txBody>
          <a:bodyPr/>
          <a:lstStyle/>
          <a:p>
            <a:r>
              <a:rPr lang="en-US" dirty="0" smtClean="0"/>
              <a:t>EASTERN European startup entry into silicon valley … swimming with the big fish</a:t>
            </a:r>
            <a:endParaRPr lang="en-US" dirty="0"/>
          </a:p>
        </p:txBody>
      </p:sp>
      <p:sp>
        <p:nvSpPr>
          <p:cNvPr id="3" name="Subtitle 2"/>
          <p:cNvSpPr>
            <a:spLocks noGrp="1"/>
          </p:cNvSpPr>
          <p:nvPr>
            <p:ph type="subTitle" idx="1"/>
          </p:nvPr>
        </p:nvSpPr>
        <p:spPr>
          <a:xfrm>
            <a:off x="1460499" y="2127251"/>
            <a:ext cx="7683501" cy="1492250"/>
          </a:xfrm>
        </p:spPr>
        <p:txBody>
          <a:bodyPr>
            <a:normAutofit/>
          </a:bodyPr>
          <a:lstStyle/>
          <a:p>
            <a:pPr algn="r"/>
            <a:r>
              <a:rPr lang="en-US" dirty="0" smtClean="0"/>
              <a:t>VAL JERDES, partner</a:t>
            </a:r>
          </a:p>
          <a:p>
            <a:pPr algn="r"/>
            <a:r>
              <a:rPr lang="en-US" dirty="0" smtClean="0"/>
              <a:t>INNOV8 GLOBAL VENTURES|ADVISORY|LABS</a:t>
            </a:r>
          </a:p>
          <a:p>
            <a:pPr algn="r"/>
            <a:r>
              <a:rPr lang="en-US" dirty="0" err="1" smtClean="0"/>
              <a:t>iForum</a:t>
            </a:r>
            <a:r>
              <a:rPr lang="en-US" dirty="0" smtClean="0"/>
              <a:t> – Kiev – 20 April 2016</a:t>
            </a:r>
            <a:endParaRPr lang="en-US" dirty="0"/>
          </a:p>
        </p:txBody>
      </p:sp>
      <p:pic>
        <p:nvPicPr>
          <p:cNvPr id="10" name="Picture 9" descr="inov8-final-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980" y="4125120"/>
            <a:ext cx="3476252" cy="2460625"/>
          </a:xfrm>
          <a:prstGeom prst="rect">
            <a:avLst/>
          </a:prstGeom>
        </p:spPr>
      </p:pic>
    </p:spTree>
    <p:extLst>
      <p:ext uri="{BB962C8B-B14F-4D97-AF65-F5344CB8AC3E}">
        <p14:creationId xmlns:p14="http://schemas.microsoft.com/office/powerpoint/2010/main" val="27043407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9" name="Object 5"/>
          <p:cNvGraphicFramePr>
            <a:graphicFrameLocks noChangeAspect="1"/>
          </p:cNvGraphicFramePr>
          <p:nvPr/>
        </p:nvGraphicFramePr>
        <p:xfrm>
          <a:off x="0" y="0"/>
          <a:ext cx="9144000" cy="4419600"/>
        </p:xfrm>
        <a:graphic>
          <a:graphicData uri="http://schemas.openxmlformats.org/presentationml/2006/ole">
            <mc:AlternateContent xmlns:mc="http://schemas.openxmlformats.org/markup-compatibility/2006">
              <mc:Choice xmlns:v="urn:schemas-microsoft-com:vml" Requires="v">
                <p:oleObj spid="_x0000_s4188" name="Bitmap Image" r:id="rId3" imgW="6838095" imgH="3419952" progId="Paint.Picture">
                  <p:embed/>
                </p:oleObj>
              </mc:Choice>
              <mc:Fallback>
                <p:oleObj name="Bitmap Image" r:id="rId3" imgW="6838095" imgH="341995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631" name="AutoShape 7"/>
          <p:cNvSpPr>
            <a:spLocks noChangeArrowheads="1"/>
          </p:cNvSpPr>
          <p:nvPr/>
        </p:nvSpPr>
        <p:spPr bwMode="auto">
          <a:xfrm>
            <a:off x="1981200" y="5715000"/>
            <a:ext cx="1524000" cy="762000"/>
          </a:xfrm>
          <a:prstGeom prst="wedgeRoundRectCallout">
            <a:avLst>
              <a:gd name="adj1" fmla="val 45315"/>
              <a:gd name="adj2" fmla="val -56000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Intellectual Property</a:t>
            </a:r>
          </a:p>
        </p:txBody>
      </p:sp>
      <p:sp>
        <p:nvSpPr>
          <p:cNvPr id="26633" name="AutoShape 9"/>
          <p:cNvSpPr>
            <a:spLocks noChangeArrowheads="1"/>
          </p:cNvSpPr>
          <p:nvPr/>
        </p:nvSpPr>
        <p:spPr bwMode="auto">
          <a:xfrm>
            <a:off x="533400" y="4800600"/>
            <a:ext cx="1524000" cy="762000"/>
          </a:xfrm>
          <a:prstGeom prst="wedgeRoundRectCallout">
            <a:avLst>
              <a:gd name="adj1" fmla="val -12185"/>
              <a:gd name="adj2" fmla="val -57000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Venture Capital</a:t>
            </a:r>
          </a:p>
        </p:txBody>
      </p:sp>
      <p:sp>
        <p:nvSpPr>
          <p:cNvPr id="26635" name="AutoShape 11"/>
          <p:cNvSpPr>
            <a:spLocks noChangeArrowheads="1"/>
          </p:cNvSpPr>
          <p:nvPr/>
        </p:nvSpPr>
        <p:spPr bwMode="auto">
          <a:xfrm>
            <a:off x="6858000" y="4800600"/>
            <a:ext cx="1981200" cy="762000"/>
          </a:xfrm>
          <a:prstGeom prst="wedgeRoundRectCallout">
            <a:avLst>
              <a:gd name="adj1" fmla="val 4088"/>
              <a:gd name="adj2" fmla="val -47000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Management</a:t>
            </a:r>
          </a:p>
        </p:txBody>
      </p:sp>
      <p:sp>
        <p:nvSpPr>
          <p:cNvPr id="26636" name="AutoShape 12"/>
          <p:cNvSpPr>
            <a:spLocks noChangeArrowheads="1"/>
          </p:cNvSpPr>
          <p:nvPr/>
        </p:nvSpPr>
        <p:spPr bwMode="auto">
          <a:xfrm>
            <a:off x="3733800" y="4876800"/>
            <a:ext cx="1524000" cy="762000"/>
          </a:xfrm>
          <a:prstGeom prst="wedgeRoundRectCallout">
            <a:avLst>
              <a:gd name="adj1" fmla="val 47815"/>
              <a:gd name="adj2" fmla="val -45500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Legal</a:t>
            </a:r>
          </a:p>
        </p:txBody>
      </p:sp>
      <p:sp>
        <p:nvSpPr>
          <p:cNvPr id="26637" name="AutoShape 13"/>
          <p:cNvSpPr>
            <a:spLocks noChangeArrowheads="1"/>
          </p:cNvSpPr>
          <p:nvPr/>
        </p:nvSpPr>
        <p:spPr bwMode="auto">
          <a:xfrm>
            <a:off x="5334000" y="5715000"/>
            <a:ext cx="1524000" cy="762000"/>
          </a:xfrm>
          <a:prstGeom prst="wedgeRoundRectCallout">
            <a:avLst>
              <a:gd name="adj1" fmla="val 5315"/>
              <a:gd name="adj2" fmla="val -46000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Strategic</a:t>
            </a:r>
          </a:p>
        </p:txBody>
      </p:sp>
    </p:spTree>
    <p:extLst>
      <p:ext uri="{BB962C8B-B14F-4D97-AF65-F5344CB8AC3E}">
        <p14:creationId xmlns:p14="http://schemas.microsoft.com/office/powerpoint/2010/main" val="23071999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3" name="Object 7"/>
          <p:cNvGraphicFramePr>
            <a:graphicFrameLocks noChangeAspect="1"/>
          </p:cNvGraphicFramePr>
          <p:nvPr/>
        </p:nvGraphicFramePr>
        <p:xfrm>
          <a:off x="0" y="0"/>
          <a:ext cx="9144000" cy="3092450"/>
        </p:xfrm>
        <a:graphic>
          <a:graphicData uri="http://schemas.openxmlformats.org/presentationml/2006/ole">
            <mc:AlternateContent xmlns:mc="http://schemas.openxmlformats.org/markup-compatibility/2006">
              <mc:Choice xmlns:v="urn:schemas-microsoft-com:vml" Requires="v">
                <p:oleObj spid="_x0000_s5212" name="Bitmap Image" r:id="rId3" imgW="8000000" imgH="2704762" progId="Paint.Picture">
                  <p:embed/>
                </p:oleObj>
              </mc:Choice>
              <mc:Fallback>
                <p:oleObj name="Bitmap Image" r:id="rId3" imgW="8000000" imgH="270476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667" name="AutoShape 19"/>
          <p:cNvSpPr>
            <a:spLocks noChangeArrowheads="1"/>
          </p:cNvSpPr>
          <p:nvPr/>
        </p:nvSpPr>
        <p:spPr bwMode="auto">
          <a:xfrm>
            <a:off x="4419600" y="6172200"/>
            <a:ext cx="1981200" cy="457200"/>
          </a:xfrm>
          <a:prstGeom prst="wedgeRoundRectCallout">
            <a:avLst>
              <a:gd name="adj1" fmla="val 101444"/>
              <a:gd name="adj2" fmla="val -110243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Manufacturing</a:t>
            </a:r>
          </a:p>
        </p:txBody>
      </p:sp>
      <p:sp>
        <p:nvSpPr>
          <p:cNvPr id="27666" name="AutoShape 18"/>
          <p:cNvSpPr>
            <a:spLocks noChangeArrowheads="1"/>
          </p:cNvSpPr>
          <p:nvPr/>
        </p:nvSpPr>
        <p:spPr bwMode="auto">
          <a:xfrm>
            <a:off x="6553200" y="5715000"/>
            <a:ext cx="1600200" cy="457200"/>
          </a:xfrm>
          <a:prstGeom prst="wedgeRoundRectCallout">
            <a:avLst>
              <a:gd name="adj1" fmla="val -52977"/>
              <a:gd name="adj2" fmla="val -92743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Expertise</a:t>
            </a:r>
          </a:p>
        </p:txBody>
      </p:sp>
      <p:sp>
        <p:nvSpPr>
          <p:cNvPr id="27665" name="AutoShape 17"/>
          <p:cNvSpPr>
            <a:spLocks noChangeArrowheads="1"/>
          </p:cNvSpPr>
          <p:nvPr/>
        </p:nvSpPr>
        <p:spPr bwMode="auto">
          <a:xfrm>
            <a:off x="2667000" y="5715000"/>
            <a:ext cx="1600200" cy="457200"/>
          </a:xfrm>
          <a:prstGeom prst="wedgeRoundRectCallout">
            <a:avLst>
              <a:gd name="adj1" fmla="val -114880"/>
              <a:gd name="adj2" fmla="val -107743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Partner</a:t>
            </a:r>
          </a:p>
        </p:txBody>
      </p:sp>
      <p:sp>
        <p:nvSpPr>
          <p:cNvPr id="27664" name="AutoShape 16"/>
          <p:cNvSpPr>
            <a:spLocks noChangeArrowheads="1"/>
          </p:cNvSpPr>
          <p:nvPr/>
        </p:nvSpPr>
        <p:spPr bwMode="auto">
          <a:xfrm>
            <a:off x="5410200" y="4953000"/>
            <a:ext cx="1600200" cy="457200"/>
          </a:xfrm>
          <a:prstGeom prst="wedgeRoundRectCallout">
            <a:avLst>
              <a:gd name="adj1" fmla="val -68454"/>
              <a:gd name="adj2" fmla="val -85243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Advisor</a:t>
            </a:r>
          </a:p>
        </p:txBody>
      </p:sp>
      <p:sp>
        <p:nvSpPr>
          <p:cNvPr id="27663" name="AutoShape 15"/>
          <p:cNvSpPr>
            <a:spLocks noChangeArrowheads="1"/>
          </p:cNvSpPr>
          <p:nvPr/>
        </p:nvSpPr>
        <p:spPr bwMode="auto">
          <a:xfrm>
            <a:off x="3657600" y="4724400"/>
            <a:ext cx="1600200" cy="762000"/>
          </a:xfrm>
          <a:prstGeom prst="wedgeRoundRectCallout">
            <a:avLst>
              <a:gd name="adj1" fmla="val 38690"/>
              <a:gd name="adj2" fmla="val -643958"/>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Capital,</a:t>
            </a:r>
          </a:p>
          <a:p>
            <a:pPr algn="ctr">
              <a:defRPr/>
            </a:pPr>
            <a:r>
              <a:rPr lang="en-US">
                <a:cs typeface="Arial" charset="0"/>
              </a:rPr>
              <a:t>Technology</a:t>
            </a:r>
          </a:p>
        </p:txBody>
      </p:sp>
      <p:sp>
        <p:nvSpPr>
          <p:cNvPr id="27657" name="AutoShape 9"/>
          <p:cNvSpPr>
            <a:spLocks noChangeArrowheads="1"/>
          </p:cNvSpPr>
          <p:nvPr/>
        </p:nvSpPr>
        <p:spPr bwMode="auto">
          <a:xfrm>
            <a:off x="914400" y="5334000"/>
            <a:ext cx="1371600" cy="685800"/>
          </a:xfrm>
          <a:prstGeom prst="wedgeRoundRectCallout">
            <a:avLst>
              <a:gd name="adj1" fmla="val -90625"/>
              <a:gd name="adj2" fmla="val -65509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Marketing</a:t>
            </a:r>
          </a:p>
        </p:txBody>
      </p:sp>
      <p:sp>
        <p:nvSpPr>
          <p:cNvPr id="27656" name="AutoShape 8"/>
          <p:cNvSpPr>
            <a:spLocks noChangeArrowheads="1"/>
          </p:cNvSpPr>
          <p:nvPr/>
        </p:nvSpPr>
        <p:spPr bwMode="auto">
          <a:xfrm>
            <a:off x="228600" y="3733800"/>
            <a:ext cx="1447800" cy="1066800"/>
          </a:xfrm>
          <a:prstGeom prst="wedgeRoundRectCallout">
            <a:avLst>
              <a:gd name="adj1" fmla="val -50329"/>
              <a:gd name="adj2" fmla="val -301486"/>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Expertise, Capital, Partners</a:t>
            </a:r>
          </a:p>
        </p:txBody>
      </p:sp>
      <p:sp>
        <p:nvSpPr>
          <p:cNvPr id="27658" name="AutoShape 10"/>
          <p:cNvSpPr>
            <a:spLocks noChangeArrowheads="1"/>
          </p:cNvSpPr>
          <p:nvPr/>
        </p:nvSpPr>
        <p:spPr bwMode="auto">
          <a:xfrm>
            <a:off x="3810000" y="3657600"/>
            <a:ext cx="1600200" cy="457200"/>
          </a:xfrm>
          <a:prstGeom prst="wedgeRoundRectCallout">
            <a:avLst>
              <a:gd name="adj1" fmla="val 108931"/>
              <a:gd name="adj2" fmla="val -46909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Customers</a:t>
            </a:r>
          </a:p>
        </p:txBody>
      </p:sp>
      <p:sp>
        <p:nvSpPr>
          <p:cNvPr id="27659" name="AutoShape 11"/>
          <p:cNvSpPr>
            <a:spLocks noChangeArrowheads="1"/>
          </p:cNvSpPr>
          <p:nvPr/>
        </p:nvSpPr>
        <p:spPr bwMode="auto">
          <a:xfrm>
            <a:off x="5867400" y="3657600"/>
            <a:ext cx="1600200" cy="457200"/>
          </a:xfrm>
          <a:prstGeom prst="wedgeRoundRectCallout">
            <a:avLst>
              <a:gd name="adj1" fmla="val 47023"/>
              <a:gd name="adj2" fmla="val -55243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Customers</a:t>
            </a:r>
          </a:p>
        </p:txBody>
      </p:sp>
      <p:sp>
        <p:nvSpPr>
          <p:cNvPr id="27660" name="AutoShape 12"/>
          <p:cNvSpPr>
            <a:spLocks noChangeArrowheads="1"/>
          </p:cNvSpPr>
          <p:nvPr/>
        </p:nvSpPr>
        <p:spPr bwMode="auto">
          <a:xfrm>
            <a:off x="1905000" y="4495800"/>
            <a:ext cx="1600200" cy="457200"/>
          </a:xfrm>
          <a:prstGeom prst="wedgeRoundRectCallout">
            <a:avLst>
              <a:gd name="adj1" fmla="val -106546"/>
              <a:gd name="adj2" fmla="val -77326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Customers</a:t>
            </a:r>
          </a:p>
        </p:txBody>
      </p:sp>
      <p:sp>
        <p:nvSpPr>
          <p:cNvPr id="27661" name="AutoShape 13"/>
          <p:cNvSpPr>
            <a:spLocks noChangeArrowheads="1"/>
          </p:cNvSpPr>
          <p:nvPr/>
        </p:nvSpPr>
        <p:spPr bwMode="auto">
          <a:xfrm>
            <a:off x="7315200" y="4572000"/>
            <a:ext cx="1600200" cy="457200"/>
          </a:xfrm>
          <a:prstGeom prst="wedgeRoundRectCallout">
            <a:avLst>
              <a:gd name="adj1" fmla="val -136310"/>
              <a:gd name="adj2" fmla="val -101493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Customers</a:t>
            </a:r>
          </a:p>
        </p:txBody>
      </p:sp>
      <p:sp>
        <p:nvSpPr>
          <p:cNvPr id="27662" name="AutoShape 14"/>
          <p:cNvSpPr>
            <a:spLocks noChangeArrowheads="1"/>
          </p:cNvSpPr>
          <p:nvPr/>
        </p:nvSpPr>
        <p:spPr bwMode="auto">
          <a:xfrm>
            <a:off x="2133600" y="3657600"/>
            <a:ext cx="1600200" cy="457200"/>
          </a:xfrm>
          <a:prstGeom prst="wedgeRoundRectCallout">
            <a:avLst>
              <a:gd name="adj1" fmla="val -18454"/>
              <a:gd name="adj2" fmla="val -26076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cs typeface="Arial" charset="0"/>
              </a:rPr>
              <a:t>Customers</a:t>
            </a:r>
          </a:p>
        </p:txBody>
      </p:sp>
    </p:spTree>
    <p:extLst>
      <p:ext uri="{BB962C8B-B14F-4D97-AF65-F5344CB8AC3E}">
        <p14:creationId xmlns:p14="http://schemas.microsoft.com/office/powerpoint/2010/main" val="32362089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amp;Kcy;&amp;ucy;&amp;khcy;&amp;ncy;&amp;yacy; &amp;Lcy;&amp;ucy;&amp;ncy;&amp;gcy;&amp;icy;&amp;ncy;&amp;ycy;&amp;kh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0871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amp;Mcy;&amp;icy;&amp;tcy;&amp;tcy;&amp;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195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3" name="Object 4"/>
          <p:cNvGraphicFramePr>
            <a:graphicFrameLocks noChangeAspect="1"/>
          </p:cNvGraphicFramePr>
          <p:nvPr/>
        </p:nvGraphicFramePr>
        <p:xfrm>
          <a:off x="0" y="1054100"/>
          <a:ext cx="9144000" cy="2822575"/>
        </p:xfrm>
        <a:graphic>
          <a:graphicData uri="http://schemas.openxmlformats.org/presentationml/2006/ole">
            <mc:AlternateContent xmlns:mc="http://schemas.openxmlformats.org/markup-compatibility/2006">
              <mc:Choice xmlns:v="urn:schemas-microsoft-com:vml" Requires="v">
                <p:oleObj spid="_x0000_s10411" name="Bitmap Image" r:id="rId3" imgW="9228571" imgH="2847619" progId="Paint.Picture">
                  <p:embed/>
                </p:oleObj>
              </mc:Choice>
              <mc:Fallback>
                <p:oleObj name="Bitmap Image" r:id="rId3" imgW="9228571" imgH="28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4100"/>
                        <a:ext cx="9144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3554" name="Object 6"/>
          <p:cNvGraphicFramePr>
            <a:graphicFrameLocks noChangeAspect="1"/>
          </p:cNvGraphicFramePr>
          <p:nvPr/>
        </p:nvGraphicFramePr>
        <p:xfrm>
          <a:off x="2667000" y="3124200"/>
          <a:ext cx="3633788" cy="2965450"/>
        </p:xfrm>
        <a:graphic>
          <a:graphicData uri="http://schemas.openxmlformats.org/presentationml/2006/ole">
            <mc:AlternateContent xmlns:mc="http://schemas.openxmlformats.org/markup-compatibility/2006">
              <mc:Choice xmlns:v="urn:schemas-microsoft-com:vml" Requires="v">
                <p:oleObj spid="_x0000_s10412" name="Bitmap Image" r:id="rId5" imgW="3000000" imgH="2448267" progId="Paint.Picture">
                  <p:embed/>
                </p:oleObj>
              </mc:Choice>
              <mc:Fallback>
                <p:oleObj name="Bitmap Image" r:id="rId5" imgW="3000000" imgH="2448267"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124200"/>
                        <a:ext cx="3633788" cy="296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346933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8" descr="russia-progress-44-soyuz-launch-aug-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20121245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419475"/>
            <a:ext cx="6096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228600" y="4953000"/>
            <a:ext cx="2971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a:latin typeface="Arial Black" charset="0"/>
                <a:cs typeface="Arial" charset="0"/>
              </a:rPr>
              <a:t>30,000 spin-offs</a:t>
            </a:r>
          </a:p>
          <a:p>
            <a:pPr algn="ctr">
              <a:spcBef>
                <a:spcPct val="50000"/>
              </a:spcBef>
              <a:defRPr/>
            </a:pPr>
            <a:r>
              <a:rPr lang="en-US" sz="2000">
                <a:latin typeface="Arial Black" charset="0"/>
                <a:cs typeface="Arial" charset="0"/>
              </a:rPr>
              <a:t>$2.5 trillion</a:t>
            </a:r>
          </a:p>
        </p:txBody>
      </p:sp>
      <p:sp>
        <p:nvSpPr>
          <p:cNvPr id="23562" name="Text Box 10"/>
          <p:cNvSpPr txBox="1">
            <a:spLocks noChangeArrowheads="1"/>
          </p:cNvSpPr>
          <p:nvPr/>
        </p:nvSpPr>
        <p:spPr bwMode="auto">
          <a:xfrm>
            <a:off x="5486400" y="1143000"/>
            <a:ext cx="2971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5400">
                <a:latin typeface="Arial Black" charset="0"/>
                <a:cs typeface="Arial" charset="0"/>
              </a:rPr>
              <a:t>?</a:t>
            </a:r>
          </a:p>
        </p:txBody>
      </p:sp>
      <p:pic>
        <p:nvPicPr>
          <p:cNvPr id="23564" name="Picture 12" descr="Image from LensCrafter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38800"/>
            <a:ext cx="19050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4" descr="Image taken from N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792788"/>
            <a:ext cx="151447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6" descr="Image taken from Jepson Power To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5743575"/>
            <a:ext cx="982663"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903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additive="base">
                                        <p:cTn id="7" dur="500" fill="hold"/>
                                        <p:tgtEl>
                                          <p:spTgt spid="23558"/>
                                        </p:tgtEl>
                                        <p:attrNameLst>
                                          <p:attrName>ppt_x</p:attrName>
                                        </p:attrNameLst>
                                      </p:cBhvr>
                                      <p:tavLst>
                                        <p:tav tm="0">
                                          <p:val>
                                            <p:strVal val="#ppt_x"/>
                                          </p:val>
                                        </p:tav>
                                        <p:tav tm="100000">
                                          <p:val>
                                            <p:strVal val="#ppt_x"/>
                                          </p:val>
                                        </p:tav>
                                      </p:tavLst>
                                    </p:anim>
                                    <p:anim calcmode="lin" valueType="num">
                                      <p:cBhvr additive="base">
                                        <p:cTn id="8"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61"/>
                                        </p:tgtEl>
                                        <p:attrNameLst>
                                          <p:attrName>style.visibility</p:attrName>
                                        </p:attrNameLst>
                                      </p:cBhvr>
                                      <p:to>
                                        <p:strVal val="visible"/>
                                      </p:to>
                                    </p:set>
                                    <p:anim calcmode="lin" valueType="num">
                                      <p:cBhvr additive="base">
                                        <p:cTn id="13" dur="500" fill="hold"/>
                                        <p:tgtEl>
                                          <p:spTgt spid="23561"/>
                                        </p:tgtEl>
                                        <p:attrNameLst>
                                          <p:attrName>ppt_x</p:attrName>
                                        </p:attrNameLst>
                                      </p:cBhvr>
                                      <p:tavLst>
                                        <p:tav tm="0">
                                          <p:val>
                                            <p:strVal val="#ppt_x"/>
                                          </p:val>
                                        </p:tav>
                                        <p:tav tm="100000">
                                          <p:val>
                                            <p:strVal val="#ppt_x"/>
                                          </p:val>
                                        </p:tav>
                                      </p:tavLst>
                                    </p:anim>
                                    <p:anim calcmode="lin" valueType="num">
                                      <p:cBhvr additive="base">
                                        <p:cTn id="14" dur="500" fill="hold"/>
                                        <p:tgtEl>
                                          <p:spTgt spid="235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64"/>
                                        </p:tgtEl>
                                        <p:attrNameLst>
                                          <p:attrName>style.visibility</p:attrName>
                                        </p:attrNameLst>
                                      </p:cBhvr>
                                      <p:to>
                                        <p:strVal val="visible"/>
                                      </p:to>
                                    </p:set>
                                    <p:anim calcmode="lin" valueType="num">
                                      <p:cBhvr additive="base">
                                        <p:cTn id="19" dur="500" fill="hold"/>
                                        <p:tgtEl>
                                          <p:spTgt spid="23564"/>
                                        </p:tgtEl>
                                        <p:attrNameLst>
                                          <p:attrName>ppt_x</p:attrName>
                                        </p:attrNameLst>
                                      </p:cBhvr>
                                      <p:tavLst>
                                        <p:tav tm="0">
                                          <p:val>
                                            <p:strVal val="#ppt_x"/>
                                          </p:val>
                                        </p:tav>
                                        <p:tav tm="100000">
                                          <p:val>
                                            <p:strVal val="#ppt_x"/>
                                          </p:val>
                                        </p:tav>
                                      </p:tavLst>
                                    </p:anim>
                                    <p:anim calcmode="lin" valueType="num">
                                      <p:cBhvr additive="base">
                                        <p:cTn id="20" dur="500" fill="hold"/>
                                        <p:tgtEl>
                                          <p:spTgt spid="2356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566"/>
                                        </p:tgtEl>
                                        <p:attrNameLst>
                                          <p:attrName>style.visibility</p:attrName>
                                        </p:attrNameLst>
                                      </p:cBhvr>
                                      <p:to>
                                        <p:strVal val="visible"/>
                                      </p:to>
                                    </p:set>
                                    <p:anim calcmode="lin" valueType="num">
                                      <p:cBhvr additive="base">
                                        <p:cTn id="25" dur="500" fill="hold"/>
                                        <p:tgtEl>
                                          <p:spTgt spid="23566"/>
                                        </p:tgtEl>
                                        <p:attrNameLst>
                                          <p:attrName>ppt_x</p:attrName>
                                        </p:attrNameLst>
                                      </p:cBhvr>
                                      <p:tavLst>
                                        <p:tav tm="0">
                                          <p:val>
                                            <p:strVal val="#ppt_x"/>
                                          </p:val>
                                        </p:tav>
                                        <p:tav tm="100000">
                                          <p:val>
                                            <p:strVal val="#ppt_x"/>
                                          </p:val>
                                        </p:tav>
                                      </p:tavLst>
                                    </p:anim>
                                    <p:anim calcmode="lin" valueType="num">
                                      <p:cBhvr additive="base">
                                        <p:cTn id="26" dur="500" fill="hold"/>
                                        <p:tgtEl>
                                          <p:spTgt spid="2356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568"/>
                                        </p:tgtEl>
                                        <p:attrNameLst>
                                          <p:attrName>style.visibility</p:attrName>
                                        </p:attrNameLst>
                                      </p:cBhvr>
                                      <p:to>
                                        <p:strVal val="visible"/>
                                      </p:to>
                                    </p:set>
                                    <p:anim calcmode="lin" valueType="num">
                                      <p:cBhvr additive="base">
                                        <p:cTn id="31" dur="500" fill="hold"/>
                                        <p:tgtEl>
                                          <p:spTgt spid="23568"/>
                                        </p:tgtEl>
                                        <p:attrNameLst>
                                          <p:attrName>ppt_x</p:attrName>
                                        </p:attrNameLst>
                                      </p:cBhvr>
                                      <p:tavLst>
                                        <p:tav tm="0">
                                          <p:val>
                                            <p:strVal val="#ppt_x"/>
                                          </p:val>
                                        </p:tav>
                                        <p:tav tm="100000">
                                          <p:val>
                                            <p:strVal val="#ppt_x"/>
                                          </p:val>
                                        </p:tav>
                                      </p:tavLst>
                                    </p:anim>
                                    <p:anim calcmode="lin" valueType="num">
                                      <p:cBhvr additive="base">
                                        <p:cTn id="32" dur="500" fill="hold"/>
                                        <p:tgtEl>
                                          <p:spTgt spid="2356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562"/>
                                        </p:tgtEl>
                                        <p:attrNameLst>
                                          <p:attrName>style.visibility</p:attrName>
                                        </p:attrNameLst>
                                      </p:cBhvr>
                                      <p:to>
                                        <p:strVal val="visible"/>
                                      </p:to>
                                    </p:set>
                                    <p:anim calcmode="lin" valueType="num">
                                      <p:cBhvr additive="base">
                                        <p:cTn id="37" dur="500" fill="hold"/>
                                        <p:tgtEl>
                                          <p:spTgt spid="23562"/>
                                        </p:tgtEl>
                                        <p:attrNameLst>
                                          <p:attrName>ppt_x</p:attrName>
                                        </p:attrNameLst>
                                      </p:cBhvr>
                                      <p:tavLst>
                                        <p:tav tm="0">
                                          <p:val>
                                            <p:strVal val="#ppt_x"/>
                                          </p:val>
                                        </p:tav>
                                        <p:tav tm="100000">
                                          <p:val>
                                            <p:strVal val="#ppt_x"/>
                                          </p:val>
                                        </p:tav>
                                      </p:tavLst>
                                    </p:anim>
                                    <p:anim calcmode="lin" valueType="num">
                                      <p:cBhvr additive="base">
                                        <p:cTn id="38" dur="500" fill="hold"/>
                                        <p:tgtEl>
                                          <p:spTgt spid="23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descr="Mendele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990600"/>
            <a:ext cx="44386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5" descr="Charles Darwin in 18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72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2" name="Group 10"/>
          <p:cNvGrpSpPr>
            <a:grpSpLocks/>
          </p:cNvGrpSpPr>
          <p:nvPr/>
        </p:nvGrpSpPr>
        <p:grpSpPr bwMode="auto">
          <a:xfrm>
            <a:off x="6096000" y="0"/>
            <a:ext cx="3048000" cy="2043113"/>
            <a:chOff x="2064" y="0"/>
            <a:chExt cx="1920" cy="1287"/>
          </a:xfrm>
        </p:grpSpPr>
        <p:sp>
          <p:nvSpPr>
            <p:cNvPr id="13320" name="Cloud"/>
            <p:cNvSpPr>
              <a:spLocks noChangeAspect="1" noEditPoints="1" noChangeArrowheads="1"/>
            </p:cNvSpPr>
            <p:nvPr/>
          </p:nvSpPr>
          <p:spPr bwMode="auto">
            <a:xfrm>
              <a:off x="2064" y="0"/>
              <a:ext cx="1920" cy="12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cs typeface="Arial" charset="0"/>
              </a:endParaRPr>
            </a:p>
          </p:txBody>
        </p:sp>
        <p:pic>
          <p:nvPicPr>
            <p:cNvPr id="31752" name="Picture 7" descr="Periodic el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240"/>
              <a:ext cx="1152"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28" name="Group 16"/>
          <p:cNvGrpSpPr>
            <a:grpSpLocks/>
          </p:cNvGrpSpPr>
          <p:nvPr/>
        </p:nvGrpSpPr>
        <p:grpSpPr bwMode="auto">
          <a:xfrm>
            <a:off x="2514600" y="0"/>
            <a:ext cx="3048000" cy="2043113"/>
            <a:chOff x="1584" y="0"/>
            <a:chExt cx="1920" cy="1287"/>
          </a:xfrm>
        </p:grpSpPr>
        <p:sp>
          <p:nvSpPr>
            <p:cNvPr id="13324" name="Cloud"/>
            <p:cNvSpPr>
              <a:spLocks noChangeAspect="1" noEditPoints="1" noChangeArrowheads="1"/>
            </p:cNvSpPr>
            <p:nvPr/>
          </p:nvSpPr>
          <p:spPr bwMode="auto">
            <a:xfrm>
              <a:off x="1584" y="0"/>
              <a:ext cx="1920" cy="12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FF"/>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cs typeface="Arial" charset="0"/>
              </a:endParaRPr>
            </a:p>
          </p:txBody>
        </p:sp>
        <p:pic>
          <p:nvPicPr>
            <p:cNvPr id="31750" name="Picture 15" descr="originb%5B1%5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192"/>
              <a:ext cx="1056"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46307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328"/>
                                        </p:tgtEl>
                                        <p:attrNameLst>
                                          <p:attrName>style.visibility</p:attrName>
                                        </p:attrNameLst>
                                      </p:cBhvr>
                                      <p:to>
                                        <p:strVal val="visible"/>
                                      </p:to>
                                    </p:set>
                                    <p:anim calcmode="lin" valueType="num">
                                      <p:cBhvr additive="base">
                                        <p:cTn id="7" dur="500" fill="hold"/>
                                        <p:tgtEl>
                                          <p:spTgt spid="13328"/>
                                        </p:tgtEl>
                                        <p:attrNameLst>
                                          <p:attrName>ppt_x</p:attrName>
                                        </p:attrNameLst>
                                      </p:cBhvr>
                                      <p:tavLst>
                                        <p:tav tm="0">
                                          <p:val>
                                            <p:strVal val="#ppt_x"/>
                                          </p:val>
                                        </p:tav>
                                        <p:tav tm="100000">
                                          <p:val>
                                            <p:strVal val="#ppt_x"/>
                                          </p:val>
                                        </p:tav>
                                      </p:tavLst>
                                    </p:anim>
                                    <p:anim calcmode="lin" valueType="num">
                                      <p:cBhvr additive="base">
                                        <p:cTn id="8" dur="500" fill="hold"/>
                                        <p:tgtEl>
                                          <p:spTgt spid="133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3322"/>
                                        </p:tgtEl>
                                        <p:attrNameLst>
                                          <p:attrName>style.visibility</p:attrName>
                                        </p:attrNameLst>
                                      </p:cBhvr>
                                      <p:to>
                                        <p:strVal val="visible"/>
                                      </p:to>
                                    </p:set>
                                    <p:anim calcmode="lin" valueType="num">
                                      <p:cBhvr additive="base">
                                        <p:cTn id="13" dur="500" fill="hold"/>
                                        <p:tgtEl>
                                          <p:spTgt spid="13322"/>
                                        </p:tgtEl>
                                        <p:attrNameLst>
                                          <p:attrName>ppt_x</p:attrName>
                                        </p:attrNameLst>
                                      </p:cBhvr>
                                      <p:tavLst>
                                        <p:tav tm="0">
                                          <p:val>
                                            <p:strVal val="#ppt_x"/>
                                          </p:val>
                                        </p:tav>
                                        <p:tav tm="100000">
                                          <p:val>
                                            <p:strVal val="#ppt_x"/>
                                          </p:val>
                                        </p:tav>
                                      </p:tavLst>
                                    </p:anim>
                                    <p:anim calcmode="lin" valueType="num">
                                      <p:cBhvr additive="base">
                                        <p:cTn id="14" dur="500" fill="hold"/>
                                        <p:tgtEl>
                                          <p:spTgt spid="133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The_Thinker,_Auguste_Rod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File:Isaac Newton stat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825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1+#ppt_w/2"/>
                                          </p:val>
                                        </p:tav>
                                        <p:tav tm="100000">
                                          <p:val>
                                            <p:strVal val="#ppt_x"/>
                                          </p:val>
                                        </p:tav>
                                      </p:tavLst>
                                    </p:anim>
                                    <p:anim calcmode="lin" valueType="num">
                                      <p:cBhvr additive="base">
                                        <p:cTn id="8" dur="500" fill="hold"/>
                                        <p:tgtEl>
                                          <p:spTgt spid="296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ANd9GcRe0jsusrjqMPeuDKuzr6U66D73q0RQ_yRyMLT9yDyP3en4VCQTT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5160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2226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0900"/>
            <a:ext cx="9144000" cy="5141495"/>
          </a:xfrm>
          <a:prstGeom prst="rect">
            <a:avLst/>
          </a:prstGeom>
        </p:spPr>
      </p:pic>
      <p:sp>
        <p:nvSpPr>
          <p:cNvPr id="7" name="Title 6"/>
          <p:cNvSpPr>
            <a:spLocks noGrp="1"/>
          </p:cNvSpPr>
          <p:nvPr>
            <p:ph type="title"/>
          </p:nvPr>
        </p:nvSpPr>
        <p:spPr>
          <a:xfrm>
            <a:off x="664210" y="640080"/>
            <a:ext cx="7736828" cy="852170"/>
          </a:xfrm>
        </p:spPr>
        <p:txBody>
          <a:bodyPr/>
          <a:lstStyle/>
          <a:p>
            <a:r>
              <a:rPr lang="en-US" dirty="0" smtClean="0"/>
              <a:t>Update from silicon valley </a:t>
            </a:r>
            <a:r>
              <a:rPr lang="is-IS" dirty="0" smtClean="0"/>
              <a:t>… has the bubble burst yet?</a:t>
            </a:r>
            <a:endParaRPr lang="en-US" dirty="0"/>
          </a:p>
        </p:txBody>
      </p:sp>
    </p:spTree>
    <p:extLst>
      <p:ext uri="{BB962C8B-B14F-4D97-AF65-F5344CB8AC3E}">
        <p14:creationId xmlns:p14="http://schemas.microsoft.com/office/powerpoint/2010/main" val="9253935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5551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11" name="Bitmap Image" r:id="rId3" imgW="9945488" imgH="6058746" progId="Paint.Picture">
                  <p:embed/>
                </p:oleObj>
              </mc:Choice>
              <mc:Fallback>
                <p:oleObj name="Bitmap Image" r:id="rId3" imgW="9945488" imgH="605874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609947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609600" y="1143000"/>
            <a:ext cx="3276600" cy="4038600"/>
            <a:chOff x="384" y="720"/>
            <a:chExt cx="2064" cy="2544"/>
          </a:xfrm>
        </p:grpSpPr>
        <p:sp>
          <p:nvSpPr>
            <p:cNvPr id="35843" name="Rectangle 3"/>
            <p:cNvSpPr>
              <a:spLocks noChangeArrowheads="1"/>
            </p:cNvSpPr>
            <p:nvPr/>
          </p:nvSpPr>
          <p:spPr bwMode="auto">
            <a:xfrm>
              <a:off x="672" y="720"/>
              <a:ext cx="1536"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Hardware</a:t>
              </a:r>
            </a:p>
          </p:txBody>
        </p:sp>
        <p:sp>
          <p:nvSpPr>
            <p:cNvPr id="35844" name="Text Box 4"/>
            <p:cNvSpPr txBox="1">
              <a:spLocks noChangeArrowheads="1"/>
            </p:cNvSpPr>
            <p:nvPr/>
          </p:nvSpPr>
          <p:spPr bwMode="auto">
            <a:xfrm>
              <a:off x="912" y="139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Arial" charset="0"/>
              </a:endParaRPr>
            </a:p>
          </p:txBody>
        </p:sp>
        <p:sp>
          <p:nvSpPr>
            <p:cNvPr id="35845" name="Rectangle 5"/>
            <p:cNvSpPr>
              <a:spLocks noChangeArrowheads="1"/>
            </p:cNvSpPr>
            <p:nvPr/>
          </p:nvSpPr>
          <p:spPr bwMode="auto">
            <a:xfrm>
              <a:off x="384"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People</a:t>
              </a:r>
            </a:p>
          </p:txBody>
        </p:sp>
        <p:sp>
          <p:nvSpPr>
            <p:cNvPr id="35846" name="Rectangle 6"/>
            <p:cNvSpPr>
              <a:spLocks noChangeArrowheads="1"/>
            </p:cNvSpPr>
            <p:nvPr/>
          </p:nvSpPr>
          <p:spPr bwMode="auto">
            <a:xfrm>
              <a:off x="912"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Professional</a:t>
              </a:r>
            </a:p>
          </p:txBody>
        </p:sp>
        <p:sp>
          <p:nvSpPr>
            <p:cNvPr id="35847" name="Rectangle 7"/>
            <p:cNvSpPr>
              <a:spLocks noChangeArrowheads="1"/>
            </p:cNvSpPr>
            <p:nvPr/>
          </p:nvSpPr>
          <p:spPr bwMode="auto">
            <a:xfrm>
              <a:off x="1440"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Physical</a:t>
              </a:r>
            </a:p>
          </p:txBody>
        </p:sp>
        <p:sp>
          <p:nvSpPr>
            <p:cNvPr id="35848" name="Rectangle 8"/>
            <p:cNvSpPr>
              <a:spLocks noChangeArrowheads="1"/>
            </p:cNvSpPr>
            <p:nvPr/>
          </p:nvSpPr>
          <p:spPr bwMode="auto">
            <a:xfrm>
              <a:off x="1968"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Policy</a:t>
              </a:r>
            </a:p>
          </p:txBody>
        </p:sp>
        <p:sp>
          <p:nvSpPr>
            <p:cNvPr id="35849" name="Line 9"/>
            <p:cNvSpPr>
              <a:spLocks noChangeShapeType="1"/>
            </p:cNvSpPr>
            <p:nvPr/>
          </p:nvSpPr>
          <p:spPr bwMode="auto">
            <a:xfrm flipH="1">
              <a:off x="576"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50" name="Line 10"/>
            <p:cNvSpPr>
              <a:spLocks noChangeShapeType="1"/>
            </p:cNvSpPr>
            <p:nvPr/>
          </p:nvSpPr>
          <p:spPr bwMode="auto">
            <a:xfrm flipH="1">
              <a:off x="1152" y="1200"/>
              <a:ext cx="240"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51" name="Line 11"/>
            <p:cNvSpPr>
              <a:spLocks noChangeShapeType="1"/>
            </p:cNvSpPr>
            <p:nvPr/>
          </p:nvSpPr>
          <p:spPr bwMode="auto">
            <a:xfrm>
              <a:off x="1392" y="1200"/>
              <a:ext cx="288"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52" name="Line 12"/>
            <p:cNvSpPr>
              <a:spLocks noChangeShapeType="1"/>
            </p:cNvSpPr>
            <p:nvPr/>
          </p:nvSpPr>
          <p:spPr bwMode="auto">
            <a:xfrm>
              <a:off x="1392"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5853" name="Group 13"/>
          <p:cNvGrpSpPr>
            <a:grpSpLocks/>
          </p:cNvGrpSpPr>
          <p:nvPr/>
        </p:nvGrpSpPr>
        <p:grpSpPr bwMode="auto">
          <a:xfrm>
            <a:off x="4648200" y="1143000"/>
            <a:ext cx="3276600" cy="4038600"/>
            <a:chOff x="2928" y="720"/>
            <a:chExt cx="2064" cy="2544"/>
          </a:xfrm>
        </p:grpSpPr>
        <p:sp>
          <p:nvSpPr>
            <p:cNvPr id="35854" name="Rectangle 14"/>
            <p:cNvSpPr>
              <a:spLocks noChangeArrowheads="1"/>
            </p:cNvSpPr>
            <p:nvPr/>
          </p:nvSpPr>
          <p:spPr bwMode="auto">
            <a:xfrm>
              <a:off x="3168" y="720"/>
              <a:ext cx="1536"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Software</a:t>
              </a:r>
            </a:p>
          </p:txBody>
        </p:sp>
        <p:sp>
          <p:nvSpPr>
            <p:cNvPr id="35855" name="Text Box 15"/>
            <p:cNvSpPr txBox="1">
              <a:spLocks noChangeArrowheads="1"/>
            </p:cNvSpPr>
            <p:nvPr/>
          </p:nvSpPr>
          <p:spPr bwMode="auto">
            <a:xfrm>
              <a:off x="3456" y="139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Arial" charset="0"/>
              </a:endParaRPr>
            </a:p>
          </p:txBody>
        </p:sp>
        <p:sp>
          <p:nvSpPr>
            <p:cNvPr id="35856" name="Rectangle 16"/>
            <p:cNvSpPr>
              <a:spLocks noChangeArrowheads="1"/>
            </p:cNvSpPr>
            <p:nvPr/>
          </p:nvSpPr>
          <p:spPr bwMode="auto">
            <a:xfrm>
              <a:off x="2928"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Diversity</a:t>
              </a:r>
            </a:p>
          </p:txBody>
        </p:sp>
        <p:sp>
          <p:nvSpPr>
            <p:cNvPr id="35857" name="Rectangle 17"/>
            <p:cNvSpPr>
              <a:spLocks noChangeArrowheads="1"/>
            </p:cNvSpPr>
            <p:nvPr/>
          </p:nvSpPr>
          <p:spPr bwMode="auto">
            <a:xfrm>
              <a:off x="3456"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Motivation</a:t>
              </a:r>
            </a:p>
          </p:txBody>
        </p:sp>
        <p:sp>
          <p:nvSpPr>
            <p:cNvPr id="35858" name="Rectangle 18"/>
            <p:cNvSpPr>
              <a:spLocks noChangeArrowheads="1"/>
            </p:cNvSpPr>
            <p:nvPr/>
          </p:nvSpPr>
          <p:spPr bwMode="auto">
            <a:xfrm>
              <a:off x="3984"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Social Trust</a:t>
              </a:r>
            </a:p>
          </p:txBody>
        </p:sp>
        <p:sp>
          <p:nvSpPr>
            <p:cNvPr id="35859" name="Rectangle 19"/>
            <p:cNvSpPr>
              <a:spLocks noChangeArrowheads="1"/>
            </p:cNvSpPr>
            <p:nvPr/>
          </p:nvSpPr>
          <p:spPr bwMode="auto">
            <a:xfrm>
              <a:off x="4512"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Rule (breaking)</a:t>
              </a:r>
            </a:p>
          </p:txBody>
        </p:sp>
        <p:sp>
          <p:nvSpPr>
            <p:cNvPr id="35860" name="Line 20"/>
            <p:cNvSpPr>
              <a:spLocks noChangeShapeType="1"/>
            </p:cNvSpPr>
            <p:nvPr/>
          </p:nvSpPr>
          <p:spPr bwMode="auto">
            <a:xfrm flipH="1">
              <a:off x="3120"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61" name="Line 21"/>
            <p:cNvSpPr>
              <a:spLocks noChangeShapeType="1"/>
            </p:cNvSpPr>
            <p:nvPr/>
          </p:nvSpPr>
          <p:spPr bwMode="auto">
            <a:xfrm flipH="1">
              <a:off x="3696" y="1200"/>
              <a:ext cx="240"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62" name="Line 22"/>
            <p:cNvSpPr>
              <a:spLocks noChangeShapeType="1"/>
            </p:cNvSpPr>
            <p:nvPr/>
          </p:nvSpPr>
          <p:spPr bwMode="auto">
            <a:xfrm>
              <a:off x="3936" y="1200"/>
              <a:ext cx="288"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63" name="Line 23"/>
            <p:cNvSpPr>
              <a:spLocks noChangeShapeType="1"/>
            </p:cNvSpPr>
            <p:nvPr/>
          </p:nvSpPr>
          <p:spPr bwMode="auto">
            <a:xfrm>
              <a:off x="3936"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Tree>
    <p:extLst>
      <p:ext uri="{BB962C8B-B14F-4D97-AF65-F5344CB8AC3E}">
        <p14:creationId xmlns:p14="http://schemas.microsoft.com/office/powerpoint/2010/main" val="2315455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53"/>
                                        </p:tgtEl>
                                        <p:attrNameLst>
                                          <p:attrName>style.visibility</p:attrName>
                                        </p:attrNameLst>
                                      </p:cBhvr>
                                      <p:to>
                                        <p:strVal val="visible"/>
                                      </p:to>
                                    </p:set>
                                    <p:anim calcmode="lin" valueType="num">
                                      <p:cBhvr additive="base">
                                        <p:cTn id="7" dur="500" fill="hold"/>
                                        <p:tgtEl>
                                          <p:spTgt spid="35853"/>
                                        </p:tgtEl>
                                        <p:attrNameLst>
                                          <p:attrName>ppt_x</p:attrName>
                                        </p:attrNameLst>
                                      </p:cBhvr>
                                      <p:tavLst>
                                        <p:tav tm="0">
                                          <p:val>
                                            <p:strVal val="#ppt_x"/>
                                          </p:val>
                                        </p:tav>
                                        <p:tav tm="100000">
                                          <p:val>
                                            <p:strVal val="#ppt_x"/>
                                          </p:val>
                                        </p:tav>
                                      </p:tavLst>
                                    </p:anim>
                                    <p:anim calcmode="lin" valueType="num">
                                      <p:cBhvr additive="base">
                                        <p:cTn id="8" dur="500" fill="hold"/>
                                        <p:tgtEl>
                                          <p:spTgt spid="35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609600" y="1143000"/>
            <a:ext cx="3276600" cy="4038600"/>
            <a:chOff x="384" y="720"/>
            <a:chExt cx="2064" cy="2544"/>
          </a:xfrm>
        </p:grpSpPr>
        <p:sp>
          <p:nvSpPr>
            <p:cNvPr id="35843" name="Rectangle 3"/>
            <p:cNvSpPr>
              <a:spLocks noChangeArrowheads="1"/>
            </p:cNvSpPr>
            <p:nvPr/>
          </p:nvSpPr>
          <p:spPr bwMode="auto">
            <a:xfrm>
              <a:off x="672" y="720"/>
              <a:ext cx="1536"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Hardware</a:t>
              </a:r>
            </a:p>
          </p:txBody>
        </p:sp>
        <p:sp>
          <p:nvSpPr>
            <p:cNvPr id="35844" name="Text Box 4"/>
            <p:cNvSpPr txBox="1">
              <a:spLocks noChangeArrowheads="1"/>
            </p:cNvSpPr>
            <p:nvPr/>
          </p:nvSpPr>
          <p:spPr bwMode="auto">
            <a:xfrm>
              <a:off x="912" y="139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Arial" charset="0"/>
              </a:endParaRPr>
            </a:p>
          </p:txBody>
        </p:sp>
        <p:sp>
          <p:nvSpPr>
            <p:cNvPr id="35845" name="Rectangle 5"/>
            <p:cNvSpPr>
              <a:spLocks noChangeArrowheads="1"/>
            </p:cNvSpPr>
            <p:nvPr/>
          </p:nvSpPr>
          <p:spPr bwMode="auto">
            <a:xfrm>
              <a:off x="384"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People</a:t>
              </a:r>
            </a:p>
          </p:txBody>
        </p:sp>
        <p:sp>
          <p:nvSpPr>
            <p:cNvPr id="35846" name="Rectangle 6"/>
            <p:cNvSpPr>
              <a:spLocks noChangeArrowheads="1"/>
            </p:cNvSpPr>
            <p:nvPr/>
          </p:nvSpPr>
          <p:spPr bwMode="auto">
            <a:xfrm>
              <a:off x="912"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Professional</a:t>
              </a:r>
            </a:p>
          </p:txBody>
        </p:sp>
        <p:sp>
          <p:nvSpPr>
            <p:cNvPr id="35847" name="Rectangle 7"/>
            <p:cNvSpPr>
              <a:spLocks noChangeArrowheads="1"/>
            </p:cNvSpPr>
            <p:nvPr/>
          </p:nvSpPr>
          <p:spPr bwMode="auto">
            <a:xfrm>
              <a:off x="1440"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Physical</a:t>
              </a:r>
            </a:p>
          </p:txBody>
        </p:sp>
        <p:sp>
          <p:nvSpPr>
            <p:cNvPr id="35848" name="Rectangle 8"/>
            <p:cNvSpPr>
              <a:spLocks noChangeArrowheads="1"/>
            </p:cNvSpPr>
            <p:nvPr/>
          </p:nvSpPr>
          <p:spPr bwMode="auto">
            <a:xfrm>
              <a:off x="1968"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Policy</a:t>
              </a:r>
            </a:p>
          </p:txBody>
        </p:sp>
        <p:sp>
          <p:nvSpPr>
            <p:cNvPr id="35849" name="Line 9"/>
            <p:cNvSpPr>
              <a:spLocks noChangeShapeType="1"/>
            </p:cNvSpPr>
            <p:nvPr/>
          </p:nvSpPr>
          <p:spPr bwMode="auto">
            <a:xfrm flipH="1">
              <a:off x="576"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50" name="Line 10"/>
            <p:cNvSpPr>
              <a:spLocks noChangeShapeType="1"/>
            </p:cNvSpPr>
            <p:nvPr/>
          </p:nvSpPr>
          <p:spPr bwMode="auto">
            <a:xfrm flipH="1">
              <a:off x="1152" y="1200"/>
              <a:ext cx="240"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51" name="Line 11"/>
            <p:cNvSpPr>
              <a:spLocks noChangeShapeType="1"/>
            </p:cNvSpPr>
            <p:nvPr/>
          </p:nvSpPr>
          <p:spPr bwMode="auto">
            <a:xfrm>
              <a:off x="1392" y="1200"/>
              <a:ext cx="288"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52" name="Line 12"/>
            <p:cNvSpPr>
              <a:spLocks noChangeShapeType="1"/>
            </p:cNvSpPr>
            <p:nvPr/>
          </p:nvSpPr>
          <p:spPr bwMode="auto">
            <a:xfrm>
              <a:off x="1392"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5853" name="Group 13"/>
          <p:cNvGrpSpPr>
            <a:grpSpLocks/>
          </p:cNvGrpSpPr>
          <p:nvPr/>
        </p:nvGrpSpPr>
        <p:grpSpPr bwMode="auto">
          <a:xfrm>
            <a:off x="4648200" y="1143000"/>
            <a:ext cx="3276600" cy="4038600"/>
            <a:chOff x="2928" y="720"/>
            <a:chExt cx="2064" cy="2544"/>
          </a:xfrm>
        </p:grpSpPr>
        <p:sp>
          <p:nvSpPr>
            <p:cNvPr id="35854" name="Rectangle 14"/>
            <p:cNvSpPr>
              <a:spLocks noChangeArrowheads="1"/>
            </p:cNvSpPr>
            <p:nvPr/>
          </p:nvSpPr>
          <p:spPr bwMode="auto">
            <a:xfrm>
              <a:off x="3168" y="720"/>
              <a:ext cx="1536"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2800" b="1">
                  <a:cs typeface="Arial" charset="0"/>
                </a:rPr>
                <a:t>Software</a:t>
              </a:r>
            </a:p>
          </p:txBody>
        </p:sp>
        <p:sp>
          <p:nvSpPr>
            <p:cNvPr id="35855" name="Text Box 15"/>
            <p:cNvSpPr txBox="1">
              <a:spLocks noChangeArrowheads="1"/>
            </p:cNvSpPr>
            <p:nvPr/>
          </p:nvSpPr>
          <p:spPr bwMode="auto">
            <a:xfrm>
              <a:off x="3456" y="139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Arial" charset="0"/>
              </a:endParaRPr>
            </a:p>
          </p:txBody>
        </p:sp>
        <p:sp>
          <p:nvSpPr>
            <p:cNvPr id="35856" name="Rectangle 16"/>
            <p:cNvSpPr>
              <a:spLocks noChangeArrowheads="1"/>
            </p:cNvSpPr>
            <p:nvPr/>
          </p:nvSpPr>
          <p:spPr bwMode="auto">
            <a:xfrm>
              <a:off x="2928"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Diversity</a:t>
              </a:r>
            </a:p>
          </p:txBody>
        </p:sp>
        <p:sp>
          <p:nvSpPr>
            <p:cNvPr id="35857" name="Rectangle 17"/>
            <p:cNvSpPr>
              <a:spLocks noChangeArrowheads="1"/>
            </p:cNvSpPr>
            <p:nvPr/>
          </p:nvSpPr>
          <p:spPr bwMode="auto">
            <a:xfrm>
              <a:off x="3456"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Motivation</a:t>
              </a:r>
            </a:p>
          </p:txBody>
        </p:sp>
        <p:sp>
          <p:nvSpPr>
            <p:cNvPr id="35858" name="Rectangle 18"/>
            <p:cNvSpPr>
              <a:spLocks noChangeArrowheads="1"/>
            </p:cNvSpPr>
            <p:nvPr/>
          </p:nvSpPr>
          <p:spPr bwMode="auto">
            <a:xfrm>
              <a:off x="3984"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Social Trust</a:t>
              </a:r>
            </a:p>
          </p:txBody>
        </p:sp>
        <p:sp>
          <p:nvSpPr>
            <p:cNvPr id="35859" name="Rectangle 19"/>
            <p:cNvSpPr>
              <a:spLocks noChangeArrowheads="1"/>
            </p:cNvSpPr>
            <p:nvPr/>
          </p:nvSpPr>
          <p:spPr bwMode="auto">
            <a:xfrm>
              <a:off x="4512" y="1632"/>
              <a:ext cx="480" cy="16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r>
                <a:rPr lang="en-US" sz="2400">
                  <a:cs typeface="Arial" charset="0"/>
                </a:rPr>
                <a:t>Rule (breaking)</a:t>
              </a:r>
            </a:p>
          </p:txBody>
        </p:sp>
        <p:sp>
          <p:nvSpPr>
            <p:cNvPr id="35860" name="Line 20"/>
            <p:cNvSpPr>
              <a:spLocks noChangeShapeType="1"/>
            </p:cNvSpPr>
            <p:nvPr/>
          </p:nvSpPr>
          <p:spPr bwMode="auto">
            <a:xfrm flipH="1">
              <a:off x="3120"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61" name="Line 21"/>
            <p:cNvSpPr>
              <a:spLocks noChangeShapeType="1"/>
            </p:cNvSpPr>
            <p:nvPr/>
          </p:nvSpPr>
          <p:spPr bwMode="auto">
            <a:xfrm flipH="1">
              <a:off x="3696" y="1200"/>
              <a:ext cx="240"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62" name="Line 22"/>
            <p:cNvSpPr>
              <a:spLocks noChangeShapeType="1"/>
            </p:cNvSpPr>
            <p:nvPr/>
          </p:nvSpPr>
          <p:spPr bwMode="auto">
            <a:xfrm>
              <a:off x="3936" y="1200"/>
              <a:ext cx="288"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5863" name="Line 23"/>
            <p:cNvSpPr>
              <a:spLocks noChangeShapeType="1"/>
            </p:cNvSpPr>
            <p:nvPr/>
          </p:nvSpPr>
          <p:spPr bwMode="auto">
            <a:xfrm>
              <a:off x="3936" y="1200"/>
              <a:ext cx="816" cy="43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pic>
        <p:nvPicPr>
          <p:cNvPr id="2" name="Picture 1"/>
          <p:cNvPicPr>
            <a:picLocks noChangeAspect="1"/>
          </p:cNvPicPr>
          <p:nvPr/>
        </p:nvPicPr>
        <p:blipFill>
          <a:blip r:embed="rId2"/>
          <a:stretch>
            <a:fillRect/>
          </a:stretch>
        </p:blipFill>
        <p:spPr>
          <a:xfrm>
            <a:off x="-1320871" y="682625"/>
            <a:ext cx="10464871" cy="4854837"/>
          </a:xfrm>
          <a:prstGeom prst="rect">
            <a:avLst/>
          </a:prstGeom>
        </p:spPr>
      </p:pic>
    </p:spTree>
    <p:extLst>
      <p:ext uri="{BB962C8B-B14F-4D97-AF65-F5344CB8AC3E}">
        <p14:creationId xmlns:p14="http://schemas.microsoft.com/office/powerpoint/2010/main" val="2943689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53"/>
                                        </p:tgtEl>
                                        <p:attrNameLst>
                                          <p:attrName>style.visibility</p:attrName>
                                        </p:attrNameLst>
                                      </p:cBhvr>
                                      <p:to>
                                        <p:strVal val="visible"/>
                                      </p:to>
                                    </p:set>
                                    <p:anim calcmode="lin" valueType="num">
                                      <p:cBhvr additive="base">
                                        <p:cTn id="7" dur="500" fill="hold"/>
                                        <p:tgtEl>
                                          <p:spTgt spid="35853"/>
                                        </p:tgtEl>
                                        <p:attrNameLst>
                                          <p:attrName>ppt_x</p:attrName>
                                        </p:attrNameLst>
                                      </p:cBhvr>
                                      <p:tavLst>
                                        <p:tav tm="0">
                                          <p:val>
                                            <p:strVal val="#ppt_x"/>
                                          </p:val>
                                        </p:tav>
                                        <p:tav tm="100000">
                                          <p:val>
                                            <p:strVal val="#ppt_x"/>
                                          </p:val>
                                        </p:tav>
                                      </p:tavLst>
                                    </p:anim>
                                    <p:anim calcmode="lin" valueType="num">
                                      <p:cBhvr additive="base">
                                        <p:cTn id="8" dur="500" fill="hold"/>
                                        <p:tgtEl>
                                          <p:spTgt spid="35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5760"/>
            <a:ext cx="8331200" cy="548640"/>
          </a:xfrm>
        </p:spPr>
        <p:txBody>
          <a:bodyPr/>
          <a:lstStyle/>
          <a:p>
            <a:r>
              <a:rPr lang="en-US" dirty="0" smtClean="0"/>
              <a:t>EARLY STAGE TECH INESTMENT DEALS &amp; DOLLARS</a:t>
            </a:r>
            <a:endParaRPr lang="en-US" dirty="0"/>
          </a:p>
        </p:txBody>
      </p:sp>
      <p:pic>
        <p:nvPicPr>
          <p:cNvPr id="3" name="Picture 2" descr="March-Deals-and-Dollars-early-stage-te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6670"/>
            <a:ext cx="9144000" cy="3808061"/>
          </a:xfrm>
          <a:prstGeom prst="rect">
            <a:avLst/>
          </a:prstGeom>
        </p:spPr>
      </p:pic>
      <p:sp>
        <p:nvSpPr>
          <p:cNvPr id="6" name="Rectangle 5"/>
          <p:cNvSpPr/>
          <p:nvPr/>
        </p:nvSpPr>
        <p:spPr>
          <a:xfrm>
            <a:off x="2540000" y="1156670"/>
            <a:ext cx="42164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4736131"/>
            <a:ext cx="36449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99100" y="4760562"/>
            <a:ext cx="36449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8328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stage tech deal size trend</a:t>
            </a:r>
            <a:endParaRPr lang="en-US" dirty="0"/>
          </a:p>
        </p:txBody>
      </p:sp>
      <p:pic>
        <p:nvPicPr>
          <p:cNvPr id="3" name="Picture 2" descr="overall-early-stage-mar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58" y="1108074"/>
            <a:ext cx="8547100" cy="4887053"/>
          </a:xfrm>
          <a:prstGeom prst="rect">
            <a:avLst/>
          </a:prstGeom>
        </p:spPr>
      </p:pic>
      <p:sp>
        <p:nvSpPr>
          <p:cNvPr id="6" name="Rectangle 5"/>
          <p:cNvSpPr/>
          <p:nvPr/>
        </p:nvSpPr>
        <p:spPr>
          <a:xfrm>
            <a:off x="2667000" y="1066800"/>
            <a:ext cx="3949700" cy="492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5652227"/>
            <a:ext cx="29464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184900" y="5703027"/>
            <a:ext cx="29464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4411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Angel tech deal size trend</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26</a:t>
            </a:fld>
            <a:endParaRPr lang="en-US" dirty="0"/>
          </a:p>
        </p:txBody>
      </p:sp>
      <p:pic>
        <p:nvPicPr>
          <p:cNvPr id="8" name="Picture 7" descr="angel-size-mar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7" y="914400"/>
            <a:ext cx="9147669" cy="4978400"/>
          </a:xfrm>
          <a:prstGeom prst="rect">
            <a:avLst/>
          </a:prstGeom>
        </p:spPr>
      </p:pic>
      <p:sp>
        <p:nvSpPr>
          <p:cNvPr id="9" name="Rectangle 8"/>
          <p:cNvSpPr/>
          <p:nvPr/>
        </p:nvSpPr>
        <p:spPr>
          <a:xfrm>
            <a:off x="2743200" y="990600"/>
            <a:ext cx="36703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5600700"/>
            <a:ext cx="27686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375400" y="5537200"/>
            <a:ext cx="27686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5136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tech deal size trend</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27</a:t>
            </a:fld>
            <a:endParaRPr lang="en-US" dirty="0"/>
          </a:p>
        </p:txBody>
      </p:sp>
      <p:pic>
        <p:nvPicPr>
          <p:cNvPr id="3" name="Picture 2"/>
          <p:cNvPicPr>
            <a:picLocks noChangeAspect="1"/>
          </p:cNvPicPr>
          <p:nvPr/>
        </p:nvPicPr>
        <p:blipFill>
          <a:blip r:embed="rId3"/>
          <a:stretch>
            <a:fillRect/>
          </a:stretch>
        </p:blipFill>
        <p:spPr>
          <a:xfrm>
            <a:off x="0" y="939800"/>
            <a:ext cx="9144000" cy="4965170"/>
          </a:xfrm>
          <a:prstGeom prst="rect">
            <a:avLst/>
          </a:prstGeom>
        </p:spPr>
      </p:pic>
      <p:sp>
        <p:nvSpPr>
          <p:cNvPr id="5" name="Rectangle 4"/>
          <p:cNvSpPr/>
          <p:nvPr/>
        </p:nvSpPr>
        <p:spPr>
          <a:xfrm>
            <a:off x="2743200" y="990600"/>
            <a:ext cx="36703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5600700"/>
            <a:ext cx="27686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375400" y="5600700"/>
            <a:ext cx="27686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3509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Early stage tech investments by sector (% of deals)</a:t>
            </a:r>
            <a:endParaRPr lang="en-US" sz="2000"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28</a:t>
            </a:fld>
            <a:endParaRPr lang="en-US" dirty="0"/>
          </a:p>
        </p:txBody>
      </p:sp>
      <p:pic>
        <p:nvPicPr>
          <p:cNvPr id="3" name="Picture 2" descr="earlystage-sector-deals-mar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04925"/>
            <a:ext cx="9029700" cy="4015442"/>
          </a:xfrm>
          <a:prstGeom prst="rect">
            <a:avLst/>
          </a:prstGeom>
        </p:spPr>
      </p:pic>
      <p:sp>
        <p:nvSpPr>
          <p:cNvPr id="6" name="Rectangle 5"/>
          <p:cNvSpPr/>
          <p:nvPr/>
        </p:nvSpPr>
        <p:spPr>
          <a:xfrm>
            <a:off x="2743200" y="1295400"/>
            <a:ext cx="36449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5050492"/>
            <a:ext cx="1905000" cy="33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239000" y="5050492"/>
            <a:ext cx="1905000" cy="33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6456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early-stage tech sub-industries by deal growth size</a:t>
            </a:r>
            <a:endParaRPr lang="en-US" sz="2000"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29</a:t>
            </a:fld>
            <a:endParaRPr lang="en-US" dirty="0"/>
          </a:p>
        </p:txBody>
      </p:sp>
      <p:pic>
        <p:nvPicPr>
          <p:cNvPr id="3" name="Picture 2" descr="top-subinds-march15-early-st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1" y="914400"/>
            <a:ext cx="9069049" cy="5029200"/>
          </a:xfrm>
          <a:prstGeom prst="rect">
            <a:avLst/>
          </a:prstGeom>
        </p:spPr>
      </p:pic>
      <p:sp>
        <p:nvSpPr>
          <p:cNvPr id="6" name="Rectangle 5"/>
          <p:cNvSpPr/>
          <p:nvPr/>
        </p:nvSpPr>
        <p:spPr>
          <a:xfrm>
            <a:off x="1054100" y="1041400"/>
            <a:ext cx="71755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5651500"/>
            <a:ext cx="36449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99100" y="5651500"/>
            <a:ext cx="36449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2180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6545"/>
            <a:ext cx="9144000" cy="6096000"/>
          </a:xfrm>
          <a:prstGeom prst="rect">
            <a:avLst/>
          </a:prstGeom>
        </p:spPr>
      </p:pic>
      <p:sp>
        <p:nvSpPr>
          <p:cNvPr id="7" name="Title 6"/>
          <p:cNvSpPr>
            <a:spLocks noGrp="1"/>
          </p:cNvSpPr>
          <p:nvPr>
            <p:ph type="title"/>
          </p:nvPr>
        </p:nvSpPr>
        <p:spPr>
          <a:xfrm>
            <a:off x="394335" y="234950"/>
            <a:ext cx="8519476" cy="852170"/>
          </a:xfrm>
        </p:spPr>
        <p:txBody>
          <a:bodyPr/>
          <a:lstStyle/>
          <a:p>
            <a:r>
              <a:rPr lang="en-US" dirty="0" smtClean="0">
                <a:solidFill>
                  <a:schemeClr val="bg1"/>
                </a:solidFill>
              </a:rPr>
              <a:t>Definitely not </a:t>
            </a:r>
            <a:r>
              <a:rPr lang="is-IS" dirty="0" smtClean="0">
                <a:solidFill>
                  <a:schemeClr val="bg1"/>
                </a:solidFill>
              </a:rPr>
              <a:t>… </a:t>
            </a:r>
            <a:br>
              <a:rPr lang="is-IS" dirty="0" smtClean="0">
                <a:solidFill>
                  <a:schemeClr val="bg1"/>
                </a:solidFill>
              </a:rPr>
            </a:br>
            <a:r>
              <a:rPr lang="is-IS" dirty="0" smtClean="0">
                <a:solidFill>
                  <a:schemeClr val="bg1"/>
                </a:solidFill>
              </a:rPr>
              <a:t>the pond (and fish) have </a:t>
            </a:r>
            <a:br>
              <a:rPr lang="is-IS" dirty="0" smtClean="0">
                <a:solidFill>
                  <a:schemeClr val="bg1"/>
                </a:solidFill>
              </a:rPr>
            </a:br>
            <a:r>
              <a:rPr lang="is-IS" dirty="0" smtClean="0">
                <a:solidFill>
                  <a:schemeClr val="bg1"/>
                </a:solidFill>
              </a:rPr>
              <a:t>gotten even bigger</a:t>
            </a:r>
            <a:endParaRPr lang="en-US" dirty="0">
              <a:solidFill>
                <a:schemeClr val="bg1"/>
              </a:solidFill>
            </a:endParaRPr>
          </a:p>
        </p:txBody>
      </p:sp>
      <p:pic>
        <p:nvPicPr>
          <p:cNvPr id="8" name="Picture 7" descr="line at philz.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875" y="2902702"/>
            <a:ext cx="4302125" cy="3955298"/>
          </a:xfrm>
          <a:prstGeom prst="rect">
            <a:avLst/>
          </a:prstGeom>
        </p:spPr>
      </p:pic>
      <p:pic>
        <p:nvPicPr>
          <p:cNvPr id="6" name="Picture 5"/>
          <p:cNvPicPr>
            <a:picLocks noChangeAspect="1"/>
          </p:cNvPicPr>
          <p:nvPr/>
        </p:nvPicPr>
        <p:blipFill>
          <a:blip r:embed="rId4"/>
          <a:stretch>
            <a:fillRect/>
          </a:stretch>
        </p:blipFill>
        <p:spPr>
          <a:xfrm>
            <a:off x="7236582" y="5432477"/>
            <a:ext cx="1907417" cy="1462353"/>
          </a:xfrm>
          <a:prstGeom prst="rect">
            <a:avLst/>
          </a:prstGeom>
        </p:spPr>
      </p:pic>
    </p:spTree>
    <p:extLst>
      <p:ext uri="{BB962C8B-B14F-4D97-AF65-F5344CB8AC3E}">
        <p14:creationId xmlns:p14="http://schemas.microsoft.com/office/powerpoint/2010/main" val="9703898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active </a:t>
            </a:r>
            <a:r>
              <a:rPr lang="en-US" dirty="0" err="1" smtClean="0"/>
              <a:t>vcs</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30</a:t>
            </a:fld>
            <a:endParaRPr lang="en-US" dirty="0"/>
          </a:p>
        </p:txBody>
      </p:sp>
      <p:sp>
        <p:nvSpPr>
          <p:cNvPr id="5" name="Content Placeholder 4"/>
          <p:cNvSpPr>
            <a:spLocks noGrp="1"/>
          </p:cNvSpPr>
          <p:nvPr>
            <p:ph idx="1"/>
          </p:nvPr>
        </p:nvSpPr>
        <p:spPr>
          <a:xfrm>
            <a:off x="5080000" y="1236056"/>
            <a:ext cx="3468358" cy="4665172"/>
          </a:xfrm>
        </p:spPr>
        <p:txBody>
          <a:bodyPr>
            <a:normAutofit/>
          </a:bodyPr>
          <a:lstStyle/>
          <a:p>
            <a:pPr marL="0" indent="0"/>
            <a:r>
              <a:rPr lang="en-US" dirty="0" smtClean="0"/>
              <a:t>Early Stage</a:t>
            </a:r>
          </a:p>
          <a:p>
            <a:pPr marL="285750" indent="-285750">
              <a:buFont typeface="Arial"/>
              <a:buChar char="•"/>
            </a:pPr>
            <a:r>
              <a:rPr lang="en-US" b="0" dirty="0" smtClean="0"/>
              <a:t>East Ventures</a:t>
            </a:r>
          </a:p>
          <a:p>
            <a:pPr marL="285750" indent="-285750">
              <a:buFont typeface="Arial"/>
              <a:buChar char="•"/>
            </a:pPr>
            <a:r>
              <a:rPr lang="en-US" b="0" dirty="0" smtClean="0"/>
              <a:t>500 </a:t>
            </a:r>
            <a:r>
              <a:rPr lang="en-US" b="0" dirty="0"/>
              <a:t>Startups </a:t>
            </a:r>
          </a:p>
          <a:p>
            <a:pPr marL="285750" indent="-285750">
              <a:buFont typeface="Arial"/>
              <a:buChar char="•"/>
            </a:pPr>
            <a:r>
              <a:rPr lang="en-US" b="0" dirty="0" smtClean="0"/>
              <a:t>Andreessen </a:t>
            </a:r>
            <a:r>
              <a:rPr lang="en-US" b="0" dirty="0"/>
              <a:t>Horowitz </a:t>
            </a:r>
          </a:p>
          <a:p>
            <a:pPr marL="285750" indent="-285750">
              <a:buFont typeface="Arial"/>
              <a:buChar char="•"/>
            </a:pPr>
            <a:r>
              <a:rPr lang="en-US" b="0" dirty="0" err="1" smtClean="0"/>
              <a:t>BoxGroup</a:t>
            </a:r>
            <a:r>
              <a:rPr lang="en-US" b="0" dirty="0" smtClean="0"/>
              <a:t> </a:t>
            </a:r>
          </a:p>
          <a:p>
            <a:pPr marL="285750" indent="-285750">
              <a:buFont typeface="Arial"/>
              <a:buChar char="•"/>
            </a:pPr>
            <a:r>
              <a:rPr lang="en-US" b="0" dirty="0" smtClean="0"/>
              <a:t>New </a:t>
            </a:r>
            <a:r>
              <a:rPr lang="en-US" b="0" dirty="0"/>
              <a:t>Enterprise Associates </a:t>
            </a:r>
          </a:p>
          <a:p>
            <a:pPr marL="285750" indent="-285750">
              <a:buFont typeface="Arial"/>
              <a:buChar char="•"/>
            </a:pPr>
            <a:r>
              <a:rPr lang="en-US" b="0" dirty="0" smtClean="0"/>
              <a:t>Index </a:t>
            </a:r>
            <a:r>
              <a:rPr lang="en-US" b="0" dirty="0"/>
              <a:t>Ventures </a:t>
            </a:r>
          </a:p>
          <a:p>
            <a:pPr marL="285750" indent="-285750">
              <a:buFont typeface="Arial"/>
              <a:buChar char="•"/>
            </a:pPr>
            <a:r>
              <a:rPr lang="en-US" b="0" dirty="0" err="1" smtClean="0"/>
              <a:t>Lerer</a:t>
            </a:r>
            <a:r>
              <a:rPr lang="en-US" b="0" dirty="0" smtClean="0"/>
              <a:t> </a:t>
            </a:r>
            <a:r>
              <a:rPr lang="en-US" b="0" dirty="0" err="1"/>
              <a:t>Hippeau</a:t>
            </a:r>
            <a:r>
              <a:rPr lang="en-US" b="0" dirty="0"/>
              <a:t> Ventures </a:t>
            </a:r>
          </a:p>
          <a:p>
            <a:pPr marL="285750" indent="-285750">
              <a:buFont typeface="Arial"/>
              <a:buChar char="•"/>
            </a:pPr>
            <a:r>
              <a:rPr lang="en-US" b="0" dirty="0" smtClean="0"/>
              <a:t>First </a:t>
            </a:r>
            <a:r>
              <a:rPr lang="en-US" b="0" dirty="0"/>
              <a:t>Round Capital </a:t>
            </a:r>
          </a:p>
          <a:p>
            <a:pPr marL="285750" indent="-285750">
              <a:buFont typeface="Arial"/>
              <a:buChar char="•"/>
            </a:pPr>
            <a:r>
              <a:rPr lang="en-US" b="0" dirty="0" smtClean="0"/>
              <a:t>Monk’s </a:t>
            </a:r>
            <a:r>
              <a:rPr lang="en-US" b="0" dirty="0"/>
              <a:t>Hill Ventures </a:t>
            </a:r>
          </a:p>
          <a:p>
            <a:pPr marL="285750" indent="-285750">
              <a:buFont typeface="Arial"/>
              <a:buChar char="•"/>
            </a:pPr>
            <a:r>
              <a:rPr lang="en-US" b="0" dirty="0" smtClean="0"/>
              <a:t>IDG </a:t>
            </a:r>
            <a:r>
              <a:rPr lang="en-US" b="0" dirty="0"/>
              <a:t>Ventures </a:t>
            </a:r>
          </a:p>
          <a:p>
            <a:pPr marL="285750" indent="-285750">
              <a:buFont typeface="Arial"/>
              <a:buChar char="•"/>
            </a:pPr>
            <a:r>
              <a:rPr lang="en-US" b="0" dirty="0" smtClean="0"/>
              <a:t>RRE Ventures</a:t>
            </a:r>
            <a:r>
              <a:rPr lang="en-US" b="0" dirty="0"/>
              <a:t> </a:t>
            </a:r>
          </a:p>
        </p:txBody>
      </p:sp>
      <p:sp>
        <p:nvSpPr>
          <p:cNvPr id="6" name="Content Placeholder 4"/>
          <p:cNvSpPr txBox="1">
            <a:spLocks/>
          </p:cNvSpPr>
          <p:nvPr/>
        </p:nvSpPr>
        <p:spPr>
          <a:xfrm>
            <a:off x="822960" y="1236056"/>
            <a:ext cx="3468358" cy="466517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r>
              <a:rPr lang="en-US" dirty="0" smtClean="0"/>
              <a:t>Overall</a:t>
            </a:r>
          </a:p>
          <a:p>
            <a:pPr>
              <a:buFont typeface="Arial"/>
              <a:buChar char="•"/>
            </a:pPr>
            <a:r>
              <a:rPr lang="en-US" b="0" dirty="0" smtClean="0"/>
              <a:t>New Enterprise Associates </a:t>
            </a:r>
          </a:p>
          <a:p>
            <a:pPr>
              <a:buFont typeface="Arial"/>
              <a:buChar char="•"/>
            </a:pPr>
            <a:r>
              <a:rPr lang="en-US" b="0" dirty="0" smtClean="0"/>
              <a:t>Andreessen Horowitz </a:t>
            </a:r>
          </a:p>
          <a:p>
            <a:pPr>
              <a:buFont typeface="Arial"/>
              <a:buChar char="•"/>
            </a:pPr>
            <a:r>
              <a:rPr lang="en-US" b="0" dirty="0" smtClean="0"/>
              <a:t>First Round Capital </a:t>
            </a:r>
          </a:p>
          <a:p>
            <a:pPr>
              <a:buFont typeface="Arial"/>
              <a:buChar char="•"/>
            </a:pPr>
            <a:r>
              <a:rPr lang="en-US" b="0" dirty="0" smtClean="0"/>
              <a:t>Slow Ventures </a:t>
            </a:r>
          </a:p>
          <a:p>
            <a:pPr>
              <a:buFont typeface="Arial"/>
              <a:buChar char="•"/>
            </a:pPr>
            <a:r>
              <a:rPr lang="en-US" b="0" dirty="0" smtClean="0"/>
              <a:t>Sequoia Capital </a:t>
            </a:r>
          </a:p>
          <a:p>
            <a:pPr>
              <a:buFont typeface="Arial"/>
              <a:buChar char="•"/>
            </a:pPr>
            <a:r>
              <a:rPr lang="en-US" b="0" dirty="0" err="1" smtClean="0"/>
              <a:t>Accel</a:t>
            </a:r>
            <a:r>
              <a:rPr lang="en-US" b="0" dirty="0" smtClean="0"/>
              <a:t> Partners </a:t>
            </a:r>
          </a:p>
          <a:p>
            <a:pPr>
              <a:buFont typeface="Arial"/>
              <a:buChar char="•"/>
            </a:pPr>
            <a:r>
              <a:rPr lang="en-US" b="0" dirty="0" smtClean="0"/>
              <a:t>Foundry Group </a:t>
            </a:r>
          </a:p>
          <a:p>
            <a:pPr>
              <a:buFont typeface="Arial"/>
              <a:buChar char="•"/>
            </a:pPr>
            <a:r>
              <a:rPr lang="en-US" b="0" dirty="0" err="1" smtClean="0"/>
              <a:t>Kleiner</a:t>
            </a:r>
            <a:r>
              <a:rPr lang="en-US" b="0" dirty="0" smtClean="0"/>
              <a:t> Perkins </a:t>
            </a:r>
            <a:r>
              <a:rPr lang="en-US" b="0" dirty="0" err="1" smtClean="0"/>
              <a:t>Caufield</a:t>
            </a:r>
            <a:r>
              <a:rPr lang="en-US" b="0" dirty="0" smtClean="0"/>
              <a:t> &amp; Byers </a:t>
            </a:r>
          </a:p>
          <a:p>
            <a:pPr>
              <a:buFont typeface="Arial"/>
              <a:buChar char="•"/>
            </a:pPr>
            <a:r>
              <a:rPr lang="en-US" b="0" dirty="0" err="1" smtClean="0"/>
              <a:t>Khosla</a:t>
            </a:r>
            <a:r>
              <a:rPr lang="en-US" b="0" dirty="0" smtClean="0"/>
              <a:t> Ventures </a:t>
            </a:r>
          </a:p>
          <a:p>
            <a:pPr>
              <a:buFont typeface="Arial"/>
              <a:buChar char="•"/>
            </a:pPr>
            <a:r>
              <a:rPr lang="en-US" b="0" dirty="0" smtClean="0"/>
              <a:t>Atlas Venture </a:t>
            </a:r>
          </a:p>
          <a:p>
            <a:pPr>
              <a:buFont typeface="Arial"/>
              <a:buChar char="•"/>
            </a:pPr>
            <a:r>
              <a:rPr lang="en-US" b="0" dirty="0" smtClean="0"/>
              <a:t>CRV </a:t>
            </a:r>
          </a:p>
          <a:p>
            <a:pPr>
              <a:buFont typeface="Arial"/>
              <a:buChar char="•"/>
            </a:pPr>
            <a:r>
              <a:rPr lang="en-US" b="0" dirty="0" smtClean="0"/>
              <a:t>True Ventures </a:t>
            </a:r>
          </a:p>
          <a:p>
            <a:pPr>
              <a:buFont typeface="Arial"/>
              <a:buChar char="•"/>
            </a:pPr>
            <a:r>
              <a:rPr lang="en-US" b="0" dirty="0" smtClean="0"/>
              <a:t>Qualcomm Ventures </a:t>
            </a:r>
          </a:p>
          <a:p>
            <a:pPr>
              <a:buFont typeface="Arial"/>
              <a:buChar char="•"/>
            </a:pPr>
            <a:r>
              <a:rPr lang="en-US" b="0" dirty="0" smtClean="0"/>
              <a:t>RRE Ventures </a:t>
            </a:r>
          </a:p>
          <a:p>
            <a:pPr>
              <a:buFont typeface="Arial"/>
              <a:buChar char="•"/>
            </a:pPr>
            <a:r>
              <a:rPr lang="en-US" b="0" dirty="0" smtClean="0"/>
              <a:t>Formation 8 Partners </a:t>
            </a:r>
            <a:endParaRPr lang="en-US" b="0" dirty="0"/>
          </a:p>
        </p:txBody>
      </p:sp>
    </p:spTree>
    <p:extLst>
      <p:ext uri="{BB962C8B-B14F-4D97-AF65-F5344CB8AC3E}">
        <p14:creationId xmlns:p14="http://schemas.microsoft.com/office/powerpoint/2010/main" val="34182180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12800"/>
            <a:ext cx="9144000" cy="5231694"/>
          </a:xfrm>
          <a:prstGeom prst="rect">
            <a:avLst/>
          </a:prstGeom>
        </p:spPr>
      </p:pic>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31</a:t>
            </a:fld>
            <a:endParaRPr lang="en-US" dirty="0"/>
          </a:p>
        </p:txBody>
      </p:sp>
      <p:pic>
        <p:nvPicPr>
          <p:cNvPr id="3" name="Picture 2"/>
          <p:cNvPicPr>
            <a:picLocks noChangeAspect="1"/>
          </p:cNvPicPr>
          <p:nvPr/>
        </p:nvPicPr>
        <p:blipFill>
          <a:blip r:embed="rId4"/>
          <a:stretch>
            <a:fillRect/>
          </a:stretch>
        </p:blipFill>
        <p:spPr>
          <a:xfrm>
            <a:off x="1382203" y="101600"/>
            <a:ext cx="5729798" cy="5883275"/>
          </a:xfrm>
          <a:prstGeom prst="rect">
            <a:avLst/>
          </a:prstGeom>
        </p:spPr>
      </p:pic>
    </p:spTree>
    <p:extLst>
      <p:ext uri="{BB962C8B-B14F-4D97-AF65-F5344CB8AC3E}">
        <p14:creationId xmlns:p14="http://schemas.microsoft.com/office/powerpoint/2010/main" val="15070358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 </a:t>
            </a:r>
            <a:r>
              <a:rPr lang="en-US" dirty="0" err="1" smtClean="0"/>
              <a:t>Vcs</a:t>
            </a:r>
            <a:r>
              <a:rPr lang="en-US" dirty="0" smtClean="0"/>
              <a:t> and micro breweries (us)</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32</a:t>
            </a:fld>
            <a:endParaRPr lang="en-US" dirty="0"/>
          </a:p>
        </p:txBody>
      </p:sp>
      <p:pic>
        <p:nvPicPr>
          <p:cNvPr id="3" name="Picture 2" descr="microbreweries-cbi-fund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399"/>
            <a:ext cx="7975600" cy="5054601"/>
          </a:xfrm>
          <a:prstGeom prst="rect">
            <a:avLst/>
          </a:prstGeom>
        </p:spPr>
      </p:pic>
      <p:sp>
        <p:nvSpPr>
          <p:cNvPr id="6" name="Rectangle 5"/>
          <p:cNvSpPr/>
          <p:nvPr/>
        </p:nvSpPr>
        <p:spPr>
          <a:xfrm>
            <a:off x="2768600" y="1333500"/>
            <a:ext cx="3644900" cy="419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68500" y="2489200"/>
            <a:ext cx="36449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5640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Almost half of the VC funds raised in the last 6 months were Micro- VCs (those with &lt; $50M AUM)</a:t>
            </a:r>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33</a:t>
            </a:fld>
            <a:endParaRPr lang="en-US" dirty="0"/>
          </a:p>
        </p:txBody>
      </p:sp>
      <p:pic>
        <p:nvPicPr>
          <p:cNvPr id="6" name="Picture 5"/>
          <p:cNvPicPr>
            <a:picLocks noChangeAspect="1"/>
          </p:cNvPicPr>
          <p:nvPr/>
        </p:nvPicPr>
        <p:blipFill>
          <a:blip r:embed="rId3"/>
          <a:stretch>
            <a:fillRect/>
          </a:stretch>
        </p:blipFill>
        <p:spPr>
          <a:xfrm>
            <a:off x="730238" y="1123161"/>
            <a:ext cx="7670800" cy="5047661"/>
          </a:xfrm>
          <a:prstGeom prst="rect">
            <a:avLst/>
          </a:prstGeom>
        </p:spPr>
      </p:pic>
    </p:spTree>
    <p:extLst>
      <p:ext uri="{BB962C8B-B14F-4D97-AF65-F5344CB8AC3E}">
        <p14:creationId xmlns:p14="http://schemas.microsoft.com/office/powerpoint/2010/main" val="6625558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a:t>
            </a:r>
            <a:r>
              <a:rPr lang="en-US" dirty="0" err="1" smtClean="0"/>
              <a:t>vc</a:t>
            </a:r>
            <a:r>
              <a:rPr lang="en-US" dirty="0" smtClean="0"/>
              <a:t> participation in us tech deals</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34</a:t>
            </a:fld>
            <a:endParaRPr lang="en-US" dirty="0"/>
          </a:p>
        </p:txBody>
      </p:sp>
      <p:pic>
        <p:nvPicPr>
          <p:cNvPr id="6" name="Picture 5"/>
          <p:cNvPicPr>
            <a:picLocks noChangeAspect="1"/>
          </p:cNvPicPr>
          <p:nvPr/>
        </p:nvPicPr>
        <p:blipFill>
          <a:blip r:embed="rId3"/>
          <a:stretch>
            <a:fillRect/>
          </a:stretch>
        </p:blipFill>
        <p:spPr>
          <a:xfrm>
            <a:off x="0" y="1003300"/>
            <a:ext cx="9144000" cy="4846208"/>
          </a:xfrm>
          <a:prstGeom prst="rect">
            <a:avLst/>
          </a:prstGeom>
        </p:spPr>
      </p:pic>
      <p:sp>
        <p:nvSpPr>
          <p:cNvPr id="7" name="Rectangle 6"/>
          <p:cNvSpPr/>
          <p:nvPr/>
        </p:nvSpPr>
        <p:spPr>
          <a:xfrm>
            <a:off x="2057400" y="1041400"/>
            <a:ext cx="496570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5417708"/>
            <a:ext cx="100330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708900" y="5664200"/>
            <a:ext cx="1390638" cy="274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1026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active us corporate venture arms</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35</a:t>
            </a:fld>
            <a:endParaRPr lang="en-US" dirty="0"/>
          </a:p>
        </p:txBody>
      </p:sp>
      <p:pic>
        <p:nvPicPr>
          <p:cNvPr id="3" name="Picture 2"/>
          <p:cNvPicPr>
            <a:picLocks noChangeAspect="1"/>
          </p:cNvPicPr>
          <p:nvPr/>
        </p:nvPicPr>
        <p:blipFill>
          <a:blip r:embed="rId3"/>
          <a:stretch>
            <a:fillRect/>
          </a:stretch>
        </p:blipFill>
        <p:spPr>
          <a:xfrm>
            <a:off x="308339" y="780224"/>
            <a:ext cx="8506719" cy="5125276"/>
          </a:xfrm>
          <a:prstGeom prst="rect">
            <a:avLst/>
          </a:prstGeom>
        </p:spPr>
      </p:pic>
      <p:sp>
        <p:nvSpPr>
          <p:cNvPr id="6" name="Rectangle 5"/>
          <p:cNvSpPr/>
          <p:nvPr/>
        </p:nvSpPr>
        <p:spPr>
          <a:xfrm>
            <a:off x="2044700" y="895350"/>
            <a:ext cx="5156200" cy="260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2250" y="5473700"/>
            <a:ext cx="3644900" cy="425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99100" y="5473700"/>
            <a:ext cx="36449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1034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36</a:t>
            </a:fld>
            <a:endParaRPr lang="en-US" dirty="0"/>
          </a:p>
        </p:txBody>
      </p:sp>
      <p:pic>
        <p:nvPicPr>
          <p:cNvPr id="3" name="Picture 2"/>
          <p:cNvPicPr>
            <a:picLocks noChangeAspect="1"/>
          </p:cNvPicPr>
          <p:nvPr/>
        </p:nvPicPr>
        <p:blipFill>
          <a:blip r:embed="rId3"/>
          <a:stretch>
            <a:fillRect/>
          </a:stretch>
        </p:blipFill>
        <p:spPr>
          <a:xfrm>
            <a:off x="419100" y="266700"/>
            <a:ext cx="7924800" cy="5715000"/>
          </a:xfrm>
          <a:prstGeom prst="rect">
            <a:avLst/>
          </a:prstGeom>
        </p:spPr>
      </p:pic>
    </p:spTree>
    <p:extLst>
      <p:ext uri="{BB962C8B-B14F-4D97-AF65-F5344CB8AC3E}">
        <p14:creationId xmlns:p14="http://schemas.microsoft.com/office/powerpoint/2010/main" val="409159184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37</a:t>
            </a:fld>
            <a:endParaRPr lang="en-US" dirty="0"/>
          </a:p>
        </p:txBody>
      </p:sp>
      <p:sp>
        <p:nvSpPr>
          <p:cNvPr id="6" name="Title 1"/>
          <p:cNvSpPr>
            <a:spLocks noGrp="1"/>
          </p:cNvSpPr>
          <p:nvPr>
            <p:ph type="title"/>
          </p:nvPr>
        </p:nvSpPr>
        <p:spPr>
          <a:xfrm>
            <a:off x="822960" y="365760"/>
            <a:ext cx="7520940" cy="548640"/>
          </a:xfrm>
        </p:spPr>
        <p:txBody>
          <a:bodyPr/>
          <a:lstStyle/>
          <a:p>
            <a:r>
              <a:rPr lang="en-US" b="1" dirty="0" smtClean="0"/>
              <a:t>Will </a:t>
            </a:r>
            <a:r>
              <a:rPr lang="en-US" b="1" dirty="0"/>
              <a:t>trade home for stock options </a:t>
            </a:r>
          </a:p>
        </p:txBody>
      </p:sp>
      <p:pic>
        <p:nvPicPr>
          <p:cNvPr id="3" name="Pictur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00" y="1109336"/>
            <a:ext cx="5937250" cy="4630487"/>
          </a:xfrm>
          <a:prstGeom prst="rect">
            <a:avLst/>
          </a:prstGeom>
        </p:spPr>
      </p:pic>
    </p:spTree>
    <p:extLst>
      <p:ext uri="{BB962C8B-B14F-4D97-AF65-F5344CB8AC3E}">
        <p14:creationId xmlns:p14="http://schemas.microsoft.com/office/powerpoint/2010/main" val="17628634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22960" y="365760"/>
            <a:ext cx="7520940" cy="548640"/>
          </a:xfrm>
        </p:spPr>
        <p:txBody>
          <a:bodyPr/>
          <a:lstStyle/>
          <a:p>
            <a:r>
              <a:rPr lang="en-US" b="1" dirty="0" smtClean="0"/>
              <a:t>The bankers are coming</a:t>
            </a:r>
            <a:endParaRPr lang="en-US" b="1" dirty="0"/>
          </a:p>
        </p:txBody>
      </p:sp>
      <p:pic>
        <p:nvPicPr>
          <p:cNvPr id="2" name="Picture 1"/>
          <p:cNvPicPr>
            <a:picLocks noChangeAspect="1"/>
          </p:cNvPicPr>
          <p:nvPr/>
        </p:nvPicPr>
        <p:blipFill>
          <a:blip r:embed="rId3"/>
          <a:stretch>
            <a:fillRect/>
          </a:stretch>
        </p:blipFill>
        <p:spPr>
          <a:xfrm>
            <a:off x="762000" y="241300"/>
            <a:ext cx="7620000" cy="6375400"/>
          </a:xfrm>
          <a:prstGeom prst="rect">
            <a:avLst/>
          </a:prstGeom>
        </p:spPr>
      </p:pic>
    </p:spTree>
    <p:extLst>
      <p:ext uri="{BB962C8B-B14F-4D97-AF65-F5344CB8AC3E}">
        <p14:creationId xmlns:p14="http://schemas.microsoft.com/office/powerpoint/2010/main" val="40520938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illion guy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99" y="257596"/>
            <a:ext cx="7699375" cy="6416146"/>
          </a:xfrm>
          <a:prstGeom prst="rect">
            <a:avLst/>
          </a:prstGeom>
        </p:spPr>
      </p:pic>
    </p:spTree>
    <p:extLst>
      <p:ext uri="{BB962C8B-B14F-4D97-AF65-F5344CB8AC3E}">
        <p14:creationId xmlns:p14="http://schemas.microsoft.com/office/powerpoint/2010/main" val="16075045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66750"/>
            <a:ext cx="9144000" cy="5936679"/>
          </a:xfrm>
          <a:prstGeom prst="rect">
            <a:avLst/>
          </a:prstGeom>
        </p:spPr>
      </p:pic>
      <p:sp>
        <p:nvSpPr>
          <p:cNvPr id="5" name="Title 6"/>
          <p:cNvSpPr txBox="1">
            <a:spLocks/>
          </p:cNvSpPr>
          <p:nvPr/>
        </p:nvSpPr>
        <p:spPr>
          <a:xfrm>
            <a:off x="394335" y="-151130"/>
            <a:ext cx="7736828" cy="852170"/>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r>
              <a:rPr lang="en-US" dirty="0" smtClean="0"/>
              <a:t>Culture beats strategy</a:t>
            </a:r>
            <a:endParaRPr lang="en-US" dirty="0"/>
          </a:p>
        </p:txBody>
      </p:sp>
    </p:spTree>
    <p:extLst>
      <p:ext uri="{BB962C8B-B14F-4D97-AF65-F5344CB8AC3E}">
        <p14:creationId xmlns:p14="http://schemas.microsoft.com/office/powerpoint/2010/main" val="31450369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40</a:t>
            </a:fld>
            <a:endParaRPr lang="en-US" dirty="0"/>
          </a:p>
        </p:txBody>
      </p:sp>
      <p:sp>
        <p:nvSpPr>
          <p:cNvPr id="5" name="Content Placeholder 4"/>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r>
              <a:rPr lang="en-US" sz="4800" dirty="0" smtClean="0"/>
              <a:t>“</a:t>
            </a:r>
            <a:r>
              <a:rPr lang="en-US" sz="4800" dirty="0"/>
              <a:t>It’s not a tech bubble. It’s the biggest wave of innovation in the history of the world</a:t>
            </a:r>
            <a:r>
              <a:rPr lang="en-US" sz="4800" dirty="0" smtClean="0"/>
              <a:t>.”</a:t>
            </a:r>
          </a:p>
          <a:p>
            <a:r>
              <a:rPr lang="en-US" sz="2000" dirty="0" smtClean="0"/>
              <a:t>- Marc </a:t>
            </a:r>
            <a:r>
              <a:rPr lang="en-US" sz="2000" dirty="0" err="1" smtClean="0"/>
              <a:t>Benioff</a:t>
            </a:r>
            <a:r>
              <a:rPr lang="en-US" sz="2000" dirty="0" smtClean="0"/>
              <a:t>, </a:t>
            </a:r>
            <a:r>
              <a:rPr lang="en-US" sz="2000" dirty="0" err="1" smtClean="0"/>
              <a:t>Salesforce.com</a:t>
            </a:r>
            <a:endParaRPr lang="en-US" sz="2000" dirty="0"/>
          </a:p>
        </p:txBody>
      </p:sp>
    </p:spTree>
    <p:extLst>
      <p:ext uri="{BB962C8B-B14F-4D97-AF65-F5344CB8AC3E}">
        <p14:creationId xmlns:p14="http://schemas.microsoft.com/office/powerpoint/2010/main" val="13266407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54125" y="6444615"/>
            <a:ext cx="7359650" cy="1803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endParaRPr lang="en-US" dirty="0" smtClean="0"/>
          </a:p>
          <a:p>
            <a:endParaRPr lang="en-US" dirty="0"/>
          </a:p>
        </p:txBody>
      </p:sp>
      <p:pic>
        <p:nvPicPr>
          <p:cNvPr id="3" name="Picture 2"/>
          <p:cNvPicPr>
            <a:picLocks noChangeAspect="1"/>
          </p:cNvPicPr>
          <p:nvPr/>
        </p:nvPicPr>
        <p:blipFill>
          <a:blip r:embed="rId2"/>
          <a:stretch>
            <a:fillRect/>
          </a:stretch>
        </p:blipFill>
        <p:spPr>
          <a:xfrm>
            <a:off x="777874" y="0"/>
            <a:ext cx="7005187" cy="6985000"/>
          </a:xfrm>
          <a:prstGeom prst="rect">
            <a:avLst/>
          </a:prstGeom>
        </p:spPr>
      </p:pic>
    </p:spTree>
    <p:extLst>
      <p:ext uri="{BB962C8B-B14F-4D97-AF65-F5344CB8AC3E}">
        <p14:creationId xmlns:p14="http://schemas.microsoft.com/office/powerpoint/2010/main" val="30358438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54125" y="6444615"/>
            <a:ext cx="7359650" cy="1803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dirty="0" smtClean="0">
                <a:hlinkClick r:id="rId2"/>
              </a:rPr>
              <a:t>www.i8ga.com</a:t>
            </a:r>
            <a:r>
              <a:rPr lang="en-US" dirty="0" smtClean="0"/>
              <a:t> </a:t>
            </a:r>
          </a:p>
          <a:p>
            <a:endParaRPr lang="en-US" dirty="0" smtClean="0"/>
          </a:p>
          <a:p>
            <a:endParaRPr lang="en-US" dirty="0"/>
          </a:p>
        </p:txBody>
      </p:sp>
      <p:sp>
        <p:nvSpPr>
          <p:cNvPr id="7" name="Title 6"/>
          <p:cNvSpPr>
            <a:spLocks noGrp="1"/>
          </p:cNvSpPr>
          <p:nvPr>
            <p:ph type="title"/>
          </p:nvPr>
        </p:nvSpPr>
        <p:spPr/>
        <p:txBody>
          <a:bodyPr/>
          <a:lstStyle/>
          <a:p>
            <a:r>
              <a:rPr lang="en-US" dirty="0" smtClean="0"/>
              <a:t>Silicon valley funding ecosystem is just getting better</a:t>
            </a:r>
            <a:endParaRPr lang="en-US" dirty="0"/>
          </a:p>
        </p:txBody>
      </p:sp>
      <p:pic>
        <p:nvPicPr>
          <p:cNvPr id="8" name="Picture 7" descr="Funding ecosyste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919"/>
            <a:ext cx="9144000" cy="5361663"/>
          </a:xfrm>
          <a:prstGeom prst="rect">
            <a:avLst/>
          </a:prstGeom>
        </p:spPr>
      </p:pic>
    </p:spTree>
    <p:extLst>
      <p:ext uri="{BB962C8B-B14F-4D97-AF65-F5344CB8AC3E}">
        <p14:creationId xmlns:p14="http://schemas.microsoft.com/office/powerpoint/2010/main" val="20914226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54125" y="6444615"/>
            <a:ext cx="7359650" cy="1803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endParaRPr lang="en-US" dirty="0" smtClean="0"/>
          </a:p>
          <a:p>
            <a:endParaRPr lang="en-US" dirty="0"/>
          </a:p>
        </p:txBody>
      </p:sp>
      <p:pic>
        <p:nvPicPr>
          <p:cNvPr id="8" name="Picture 7" descr="FUNDING .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80245"/>
          </a:xfrm>
          <a:prstGeom prst="rect">
            <a:avLst/>
          </a:prstGeom>
        </p:spPr>
      </p:pic>
    </p:spTree>
    <p:extLst>
      <p:ext uri="{BB962C8B-B14F-4D97-AF65-F5344CB8AC3E}">
        <p14:creationId xmlns:p14="http://schemas.microsoft.com/office/powerpoint/2010/main" val="32589270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zombiefun.com/wp-content/uploads/2011/03/Unico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71" y="1"/>
            <a:ext cx="810683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p:cNvSpPr>
            <a:spLocks noGrp="1"/>
          </p:cNvSpPr>
          <p:nvPr>
            <p:ph type="title"/>
          </p:nvPr>
        </p:nvSpPr>
        <p:spPr>
          <a:xfrm>
            <a:off x="1895475" y="156464"/>
            <a:ext cx="9182100" cy="910335"/>
          </a:xfrm>
        </p:spPr>
        <p:txBody>
          <a:bodyPr>
            <a:noAutofit/>
          </a:bodyPr>
          <a:lstStyle/>
          <a:p>
            <a:r>
              <a:rPr lang="en-US" b="1" dirty="0" smtClean="0">
                <a:solidFill>
                  <a:srgbClr val="FFFFFF"/>
                </a:solidFill>
                <a:latin typeface="Calibri" panose="020F0502020204030204" pitchFamily="34" charset="0"/>
              </a:rPr>
              <a:t>Look! A Unicorn!</a:t>
            </a:r>
            <a:endParaRPr lang="en-US" sz="5400"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8660566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 y="6409944"/>
            <a:ext cx="4339336" cy="448056"/>
          </a:xfrm>
        </p:spPr>
        <p:txBody>
          <a:bodyPr>
            <a:normAutofit lnSpcReduction="10000"/>
          </a:bodyPr>
          <a:lstStyle/>
          <a:p>
            <a:pPr marL="0" indent="0">
              <a:spcBef>
                <a:spcPts val="0"/>
              </a:spcBef>
              <a:buNone/>
            </a:pPr>
            <a:r>
              <a:rPr lang="en-US" sz="2400" i="1" dirty="0" smtClean="0">
                <a:latin typeface="Calibri" pitchFamily="34" charset="0"/>
              </a:rPr>
              <a:t>* So what do they care about?</a:t>
            </a:r>
            <a:endParaRPr lang="en-US" sz="2400" i="1" dirty="0">
              <a:latin typeface="Calibri" pitchFamily="34" charset="0"/>
            </a:endParaRPr>
          </a:p>
          <a:p>
            <a:pPr marL="0" indent="0">
              <a:spcBef>
                <a:spcPts val="0"/>
              </a:spcBef>
              <a:buNone/>
            </a:pPr>
            <a:endParaRPr lang="en-US" sz="2000" i="1" dirty="0">
              <a:latin typeface="Calibri" pitchFamily="34" charset="0"/>
            </a:endParaRPr>
          </a:p>
        </p:txBody>
      </p:sp>
      <p:sp>
        <p:nvSpPr>
          <p:cNvPr id="4" name="Title 4"/>
          <p:cNvSpPr>
            <a:spLocks noGrp="1"/>
          </p:cNvSpPr>
          <p:nvPr>
            <p:ph type="title"/>
          </p:nvPr>
        </p:nvSpPr>
        <p:spPr>
          <a:xfrm>
            <a:off x="64008" y="274638"/>
            <a:ext cx="9015984" cy="916272"/>
          </a:xfrm>
        </p:spPr>
        <p:txBody>
          <a:bodyPr>
            <a:noAutofit/>
          </a:bodyPr>
          <a:lstStyle/>
          <a:p>
            <a:pPr algn="ctr"/>
            <a:r>
              <a:rPr lang="en-US" b="1" dirty="0" smtClean="0">
                <a:solidFill>
                  <a:srgbClr val="000000"/>
                </a:solidFill>
                <a:latin typeface="Calibri" pitchFamily="34" charset="0"/>
              </a:rPr>
              <a:t>But In Reality…</a:t>
            </a:r>
            <a:br>
              <a:rPr lang="en-US" b="1" dirty="0" smtClean="0">
                <a:solidFill>
                  <a:srgbClr val="000000"/>
                </a:solidFill>
                <a:latin typeface="Calibri" pitchFamily="34" charset="0"/>
              </a:rPr>
            </a:br>
            <a:r>
              <a:rPr lang="en-US" sz="3600" i="1" dirty="0" smtClean="0">
                <a:solidFill>
                  <a:srgbClr val="000000"/>
                </a:solidFill>
                <a:latin typeface="Calibri" pitchFamily="34" charset="0"/>
              </a:rPr>
              <a:t>(and apologies in Advance)</a:t>
            </a:r>
            <a:endParaRPr lang="en-US" i="1" u="sng" dirty="0">
              <a:solidFill>
                <a:srgbClr val="000000"/>
              </a:solidFill>
              <a:latin typeface="Calibri"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064" y="2229439"/>
            <a:ext cx="5833872" cy="3939367"/>
          </a:xfrm>
          <a:prstGeom prst="rect">
            <a:avLst/>
          </a:prstGeom>
        </p:spPr>
      </p:pic>
      <p:sp>
        <p:nvSpPr>
          <p:cNvPr id="8" name="Rectangle 7"/>
          <p:cNvSpPr/>
          <p:nvPr/>
        </p:nvSpPr>
        <p:spPr>
          <a:xfrm>
            <a:off x="2581003" y="1507454"/>
            <a:ext cx="3981995" cy="769441"/>
          </a:xfrm>
          <a:prstGeom prst="rect">
            <a:avLst/>
          </a:prstGeom>
        </p:spPr>
        <p:txBody>
          <a:bodyPr wrap="square">
            <a:spAutoFit/>
          </a:bodyPr>
          <a:lstStyle/>
          <a:p>
            <a:pPr algn="ctr"/>
            <a:r>
              <a:rPr lang="en-US" sz="4400" dirty="0" smtClean="0">
                <a:latin typeface="Calibri" pitchFamily="34" charset="0"/>
              </a:rPr>
              <a:t>Nobody Cares</a:t>
            </a:r>
            <a:endParaRPr lang="en-US" sz="4400" dirty="0">
              <a:latin typeface="Calibri" pitchFamily="34" charset="0"/>
            </a:endParaRPr>
          </a:p>
        </p:txBody>
      </p:sp>
    </p:spTree>
    <p:extLst>
      <p:ext uri="{BB962C8B-B14F-4D97-AF65-F5344CB8AC3E}">
        <p14:creationId xmlns:p14="http://schemas.microsoft.com/office/powerpoint/2010/main" val="2916650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625"/>
            <a:ext cx="9408917" cy="6048375"/>
          </a:xfrm>
          <a:prstGeom prst="rect">
            <a:avLst/>
          </a:prstGeom>
        </p:spPr>
      </p:pic>
      <p:sp>
        <p:nvSpPr>
          <p:cNvPr id="2" name="Title 1"/>
          <p:cNvSpPr>
            <a:spLocks noGrp="1"/>
          </p:cNvSpPr>
          <p:nvPr>
            <p:ph type="title"/>
          </p:nvPr>
        </p:nvSpPr>
        <p:spPr>
          <a:xfrm>
            <a:off x="648335" y="397510"/>
            <a:ext cx="7520940" cy="548640"/>
          </a:xfrm>
        </p:spPr>
        <p:txBody>
          <a:bodyPr/>
          <a:lstStyle/>
          <a:p>
            <a:r>
              <a:rPr lang="en-US" dirty="0" smtClean="0"/>
              <a:t>This isn’t HBO </a:t>
            </a:r>
            <a:r>
              <a:rPr lang="is-IS" dirty="0" smtClean="0"/>
              <a:t>… it is </a:t>
            </a:r>
            <a:r>
              <a:rPr lang="is-IS" i="1" dirty="0" smtClean="0"/>
              <a:t>Extremely </a:t>
            </a:r>
            <a:r>
              <a:rPr lang="is-IS" dirty="0" smtClean="0"/>
              <a:t>difficult</a:t>
            </a:r>
            <a:endParaRPr lang="en-US" dirty="0"/>
          </a:p>
        </p:txBody>
      </p:sp>
    </p:spTree>
    <p:extLst>
      <p:ext uri="{BB962C8B-B14F-4D97-AF65-F5344CB8AC3E}">
        <p14:creationId xmlns:p14="http://schemas.microsoft.com/office/powerpoint/2010/main" val="12595685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54125" y="6444615"/>
            <a:ext cx="7359650" cy="1803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endParaRPr lang="en-US" dirty="0" smtClean="0"/>
          </a:p>
          <a:p>
            <a:endParaRPr lang="en-US" dirty="0"/>
          </a:p>
        </p:txBody>
      </p:sp>
      <p:pic>
        <p:nvPicPr>
          <p:cNvPr id="3" name="Picture 2" descr="Don't do a startu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04837"/>
          </a:xfrm>
          <a:prstGeom prst="rect">
            <a:avLst/>
          </a:prstGeom>
        </p:spPr>
      </p:pic>
    </p:spTree>
    <p:extLst>
      <p:ext uri="{BB962C8B-B14F-4D97-AF65-F5344CB8AC3E}">
        <p14:creationId xmlns:p14="http://schemas.microsoft.com/office/powerpoint/2010/main" val="449770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at percent get fund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940" y="-587375"/>
            <a:ext cx="8238060" cy="6607175"/>
          </a:xfrm>
          <a:prstGeom prst="rect">
            <a:avLst/>
          </a:prstGeom>
        </p:spPr>
      </p:pic>
      <p:sp>
        <p:nvSpPr>
          <p:cNvPr id="7" name="Title 6"/>
          <p:cNvSpPr>
            <a:spLocks noGrp="1"/>
          </p:cNvSpPr>
          <p:nvPr>
            <p:ph type="title"/>
          </p:nvPr>
        </p:nvSpPr>
        <p:spPr>
          <a:xfrm>
            <a:off x="0" y="313690"/>
            <a:ext cx="2002790" cy="2559686"/>
          </a:xfrm>
          <a:solidFill>
            <a:schemeClr val="bg2">
              <a:lumMod val="75000"/>
              <a:alpha val="73000"/>
            </a:schemeClr>
          </a:solidFill>
          <a:effectLst>
            <a:outerShdw blurRad="50800" dist="38100" dir="2700000" algn="tl" rotWithShape="0">
              <a:prstClr val="black">
                <a:alpha val="40000"/>
              </a:prstClr>
            </a:outerShdw>
          </a:effectLst>
        </p:spPr>
        <p:txBody>
          <a:bodyPr/>
          <a:lstStyle/>
          <a:p>
            <a:r>
              <a:rPr lang="en-US" sz="2000" dirty="0" smtClean="0"/>
              <a:t>What percent get funded?</a:t>
            </a:r>
            <a:br>
              <a:rPr lang="en-US" sz="2000" dirty="0" smtClean="0"/>
            </a:br>
            <a:r>
              <a:rPr lang="en-US" sz="2000" dirty="0"/>
              <a:t/>
            </a:r>
            <a:br>
              <a:rPr lang="en-US" sz="2000" dirty="0"/>
            </a:br>
            <a:r>
              <a:rPr lang="en-US" sz="2000" dirty="0" smtClean="0"/>
              <a:t>Very,</a:t>
            </a:r>
            <a:br>
              <a:rPr lang="en-US" sz="2000" dirty="0" smtClean="0"/>
            </a:br>
            <a:r>
              <a:rPr lang="en-US" sz="2000" dirty="0" smtClean="0"/>
              <a:t>very</a:t>
            </a:r>
            <a:br>
              <a:rPr lang="en-US" sz="2000" dirty="0" smtClean="0"/>
            </a:br>
            <a:r>
              <a:rPr lang="en-US" sz="2000" dirty="0" smtClean="0"/>
              <a:t>few</a:t>
            </a:r>
            <a:endParaRPr lang="en-US" sz="2000" dirty="0"/>
          </a:p>
        </p:txBody>
      </p:sp>
    </p:spTree>
    <p:extLst>
      <p:ext uri="{BB962C8B-B14F-4D97-AF65-F5344CB8AC3E}">
        <p14:creationId xmlns:p14="http://schemas.microsoft.com/office/powerpoint/2010/main" val="18441368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54125" y="6444615"/>
            <a:ext cx="7359650" cy="1803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endParaRPr lang="en-US" dirty="0" smtClean="0"/>
          </a:p>
          <a:p>
            <a:endParaRPr lang="en-US" dirty="0"/>
          </a:p>
        </p:txBody>
      </p:sp>
      <p:pic>
        <p:nvPicPr>
          <p:cNvPr id="2" name="Picture 1" descr="startup panti.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5" y="112239"/>
            <a:ext cx="9144000" cy="6332376"/>
          </a:xfrm>
          <a:prstGeom prst="rect">
            <a:avLst/>
          </a:prstGeom>
        </p:spPr>
      </p:pic>
    </p:spTree>
    <p:extLst>
      <p:ext uri="{BB962C8B-B14F-4D97-AF65-F5344CB8AC3E}">
        <p14:creationId xmlns:p14="http://schemas.microsoft.com/office/powerpoint/2010/main" val="25394570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9705" name="Bitmap Image" r:id="rId4" imgW="9945488" imgH="6058746" progId="Paint.Picture">
                  <p:embed/>
                </p:oleObj>
              </mc:Choice>
              <mc:Fallback>
                <p:oleObj name="Bitmap Image" r:id="rId4" imgW="9945488" imgH="605874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76407830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54125" y="6444615"/>
            <a:ext cx="7359650" cy="1803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endParaRPr lang="en-US" dirty="0" smtClean="0"/>
          </a:p>
          <a:p>
            <a:endParaRPr lang="en-US" dirty="0"/>
          </a:p>
        </p:txBody>
      </p:sp>
      <p:pic>
        <p:nvPicPr>
          <p:cNvPr id="2" name="Picture 1"/>
          <p:cNvPicPr>
            <a:picLocks noChangeAspect="1"/>
          </p:cNvPicPr>
          <p:nvPr/>
        </p:nvPicPr>
        <p:blipFill>
          <a:blip r:embed="rId2"/>
          <a:stretch>
            <a:fillRect/>
          </a:stretch>
        </p:blipFill>
        <p:spPr>
          <a:xfrm>
            <a:off x="0" y="635000"/>
            <a:ext cx="9144000" cy="5576304"/>
          </a:xfrm>
          <a:prstGeom prst="rect">
            <a:avLst/>
          </a:prstGeom>
        </p:spPr>
      </p:pic>
    </p:spTree>
    <p:extLst>
      <p:ext uri="{BB962C8B-B14F-4D97-AF65-F5344CB8AC3E}">
        <p14:creationId xmlns:p14="http://schemas.microsoft.com/office/powerpoint/2010/main" val="14932092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32254"/>
            <a:ext cx="9189483" cy="6101817"/>
          </a:xfrm>
          <a:prstGeom prst="rect">
            <a:avLst/>
          </a:prstGeom>
        </p:spPr>
      </p:pic>
      <p:sp>
        <p:nvSpPr>
          <p:cNvPr id="3" name="Title 2"/>
          <p:cNvSpPr>
            <a:spLocks noGrp="1"/>
          </p:cNvSpPr>
          <p:nvPr>
            <p:ph type="title"/>
          </p:nvPr>
        </p:nvSpPr>
        <p:spPr>
          <a:xfrm>
            <a:off x="600710" y="116737"/>
            <a:ext cx="7520940" cy="548640"/>
          </a:xfrm>
        </p:spPr>
        <p:txBody>
          <a:bodyPr/>
          <a:lstStyle/>
          <a:p>
            <a:r>
              <a:rPr lang="en-US" dirty="0" smtClean="0"/>
              <a:t>Stand on the shoulders of giants</a:t>
            </a:r>
            <a:endParaRPr lang="en-US" dirty="0"/>
          </a:p>
        </p:txBody>
      </p:sp>
    </p:spTree>
    <p:extLst>
      <p:ext uri="{BB962C8B-B14F-4D97-AF65-F5344CB8AC3E}">
        <p14:creationId xmlns:p14="http://schemas.microsoft.com/office/powerpoint/2010/main" val="16719780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 of immigrants - revolution</a:t>
            </a:r>
            <a:endParaRPr lang="en-US" dirty="0"/>
          </a:p>
        </p:txBody>
      </p:sp>
      <p:pic>
        <p:nvPicPr>
          <p:cNvPr id="3" name="Picture 2"/>
          <p:cNvPicPr>
            <a:picLocks noChangeAspect="1"/>
          </p:cNvPicPr>
          <p:nvPr/>
        </p:nvPicPr>
        <p:blipFill>
          <a:blip r:embed="rId2"/>
          <a:stretch>
            <a:fillRect/>
          </a:stretch>
        </p:blipFill>
        <p:spPr>
          <a:xfrm>
            <a:off x="0" y="1272433"/>
            <a:ext cx="3031490" cy="4156816"/>
          </a:xfrm>
          <a:prstGeom prst="rect">
            <a:avLst/>
          </a:prstGeom>
        </p:spPr>
      </p:pic>
      <p:pic>
        <p:nvPicPr>
          <p:cNvPr id="6" name="Picture 5"/>
          <p:cNvPicPr>
            <a:picLocks noChangeAspect="1"/>
          </p:cNvPicPr>
          <p:nvPr/>
        </p:nvPicPr>
        <p:blipFill>
          <a:blip r:embed="rId3"/>
          <a:stretch>
            <a:fillRect/>
          </a:stretch>
        </p:blipFill>
        <p:spPr>
          <a:xfrm>
            <a:off x="2834734" y="1272433"/>
            <a:ext cx="4088671" cy="4156816"/>
          </a:xfrm>
          <a:prstGeom prst="rect">
            <a:avLst/>
          </a:prstGeom>
        </p:spPr>
      </p:pic>
      <p:sp>
        <p:nvSpPr>
          <p:cNvPr id="4" name="Content Placeholder 3"/>
          <p:cNvSpPr>
            <a:spLocks noGrp="1"/>
          </p:cNvSpPr>
          <p:nvPr>
            <p:ph idx="1"/>
          </p:nvPr>
        </p:nvSpPr>
        <p:spPr>
          <a:xfrm>
            <a:off x="158750" y="5674847"/>
            <a:ext cx="2872740" cy="810168"/>
          </a:xfrm>
        </p:spPr>
        <p:txBody>
          <a:bodyPr>
            <a:normAutofit fontScale="40000" lnSpcReduction="20000"/>
          </a:bodyPr>
          <a:lstStyle/>
          <a:p>
            <a:r>
              <a:rPr lang="en-US" sz="5000" dirty="0" smtClean="0">
                <a:latin typeface="American Typewriter"/>
                <a:cs typeface="American Typewriter"/>
              </a:rPr>
              <a:t>Vladimir </a:t>
            </a:r>
            <a:r>
              <a:rPr lang="en-US" sz="5000" dirty="0" err="1" smtClean="0">
                <a:latin typeface="American Typewriter"/>
                <a:cs typeface="American Typewriter"/>
              </a:rPr>
              <a:t>Zworkyn</a:t>
            </a:r>
            <a:endParaRPr lang="en-US" sz="5000" dirty="0">
              <a:latin typeface="American Typewriter"/>
              <a:cs typeface="American Typewriter"/>
            </a:endParaRPr>
          </a:p>
          <a:p>
            <a:r>
              <a:rPr lang="en-US" sz="5000" dirty="0">
                <a:solidFill>
                  <a:srgbClr val="000000"/>
                </a:solidFill>
                <a:latin typeface="American Typewriter"/>
                <a:cs typeface="American Typewriter"/>
              </a:rPr>
              <a:t>Television</a:t>
            </a:r>
            <a:r>
              <a:rPr lang="en-US" sz="5000" dirty="0" smtClean="0">
                <a:latin typeface="American Typewriter"/>
                <a:cs typeface="American Typewriter"/>
              </a:rPr>
              <a:t> pioneer</a:t>
            </a:r>
          </a:p>
          <a:p>
            <a:endParaRPr lang="en-US" dirty="0"/>
          </a:p>
        </p:txBody>
      </p:sp>
      <p:sp>
        <p:nvSpPr>
          <p:cNvPr id="5" name="Content Placeholder 3"/>
          <p:cNvSpPr txBox="1">
            <a:spLocks/>
          </p:cNvSpPr>
          <p:nvPr/>
        </p:nvSpPr>
        <p:spPr>
          <a:xfrm>
            <a:off x="2834734" y="5608934"/>
            <a:ext cx="3891915" cy="470997"/>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2000" dirty="0">
                <a:solidFill>
                  <a:srgbClr val="000000"/>
                </a:solidFill>
                <a:latin typeface="American Typewriter"/>
                <a:cs typeface="American Typewriter"/>
              </a:rPr>
              <a:t>Alexander M. </a:t>
            </a:r>
            <a:r>
              <a:rPr lang="en-US" sz="2000" dirty="0" err="1" smtClean="0">
                <a:solidFill>
                  <a:srgbClr val="000000"/>
                </a:solidFill>
                <a:latin typeface="American Typewriter"/>
                <a:cs typeface="American Typewriter"/>
              </a:rPr>
              <a:t>Poniatoff</a:t>
            </a:r>
            <a:r>
              <a:rPr lang="en-US" sz="2000" dirty="0" smtClean="0">
                <a:solidFill>
                  <a:srgbClr val="000000"/>
                </a:solidFill>
                <a:latin typeface="American Typewriter"/>
                <a:cs typeface="American Typewriter"/>
              </a:rPr>
              <a:t>, </a:t>
            </a:r>
          </a:p>
          <a:p>
            <a:r>
              <a:rPr lang="en-US" sz="2000" dirty="0" smtClean="0">
                <a:solidFill>
                  <a:srgbClr val="000000"/>
                </a:solidFill>
                <a:latin typeface="American Typewriter"/>
                <a:cs typeface="American Typewriter"/>
              </a:rPr>
              <a:t>audio pioneer - </a:t>
            </a:r>
            <a:r>
              <a:rPr lang="en-US" sz="2000" dirty="0" err="1" smtClean="0">
                <a:solidFill>
                  <a:srgbClr val="000000"/>
                </a:solidFill>
                <a:latin typeface="American Typewriter"/>
                <a:cs typeface="American Typewriter"/>
              </a:rPr>
              <a:t>Ampex</a:t>
            </a:r>
            <a:endParaRPr lang="en-US" sz="2000" dirty="0">
              <a:solidFill>
                <a:srgbClr val="000000"/>
              </a:solidFill>
              <a:latin typeface="American Typewriter"/>
              <a:cs typeface="American Typewriter"/>
            </a:endParaRPr>
          </a:p>
        </p:txBody>
      </p:sp>
      <p:pic>
        <p:nvPicPr>
          <p:cNvPr id="9" name="Picture 8"/>
          <p:cNvPicPr>
            <a:picLocks noChangeAspect="1"/>
          </p:cNvPicPr>
          <p:nvPr/>
        </p:nvPicPr>
        <p:blipFill>
          <a:blip r:embed="rId4"/>
          <a:stretch>
            <a:fillRect/>
          </a:stretch>
        </p:blipFill>
        <p:spPr>
          <a:xfrm>
            <a:off x="5842000" y="1272432"/>
            <a:ext cx="3302000" cy="4123393"/>
          </a:xfrm>
          <a:prstGeom prst="rect">
            <a:avLst/>
          </a:prstGeom>
        </p:spPr>
      </p:pic>
      <p:sp>
        <p:nvSpPr>
          <p:cNvPr id="8" name="Rectangle 7"/>
          <p:cNvSpPr/>
          <p:nvPr/>
        </p:nvSpPr>
        <p:spPr>
          <a:xfrm>
            <a:off x="6241160" y="5608624"/>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a:solidFill>
                  <a:srgbClr val="000000"/>
                </a:solidFill>
                <a:latin typeface="American Typewriter"/>
                <a:cs typeface="American Typewriter"/>
              </a:rPr>
              <a:t>Igor Sikorsky</a:t>
            </a:r>
          </a:p>
          <a:p>
            <a:pPr marL="342900" indent="-342900">
              <a:spcBef>
                <a:spcPts val="800"/>
              </a:spcBef>
              <a:buFont typeface="Arial" pitchFamily="34" charset="0"/>
              <a:buNone/>
            </a:pPr>
            <a:r>
              <a:rPr lang="en-US" sz="2000" b="1" dirty="0">
                <a:solidFill>
                  <a:srgbClr val="000000"/>
                </a:solidFill>
                <a:latin typeface="American Typewriter"/>
                <a:cs typeface="American Typewriter"/>
              </a:rPr>
              <a:t>Aviation pioneer</a:t>
            </a:r>
          </a:p>
        </p:txBody>
      </p:sp>
    </p:spTree>
    <p:extLst>
      <p:ext uri="{BB962C8B-B14F-4D97-AF65-F5344CB8AC3E}">
        <p14:creationId xmlns:p14="http://schemas.microsoft.com/office/powerpoint/2010/main" val="301310347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of the 1970s</a:t>
            </a:r>
            <a:endParaRPr lang="en-US" dirty="0"/>
          </a:p>
        </p:txBody>
      </p:sp>
      <p:pic>
        <p:nvPicPr>
          <p:cNvPr id="5" name="Picture 4"/>
          <p:cNvPicPr>
            <a:picLocks noChangeAspect="1"/>
          </p:cNvPicPr>
          <p:nvPr/>
        </p:nvPicPr>
        <p:blipFill>
          <a:blip r:embed="rId2"/>
          <a:stretch>
            <a:fillRect/>
          </a:stretch>
        </p:blipFill>
        <p:spPr>
          <a:xfrm>
            <a:off x="0" y="914401"/>
            <a:ext cx="2095500" cy="3151248"/>
          </a:xfrm>
          <a:prstGeom prst="rect">
            <a:avLst/>
          </a:prstGeom>
        </p:spPr>
      </p:pic>
      <p:sp>
        <p:nvSpPr>
          <p:cNvPr id="7" name="Rectangle 6"/>
          <p:cNvSpPr/>
          <p:nvPr/>
        </p:nvSpPr>
        <p:spPr>
          <a:xfrm>
            <a:off x="145160" y="5990002"/>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smtClean="0">
                <a:solidFill>
                  <a:srgbClr val="000000"/>
                </a:solidFill>
                <a:latin typeface="American Typewriter"/>
                <a:cs typeface="American Typewriter"/>
              </a:rPr>
              <a:t>Sergei </a:t>
            </a:r>
            <a:r>
              <a:rPr lang="en-US" sz="2000" b="1" dirty="0" err="1" smtClean="0">
                <a:solidFill>
                  <a:srgbClr val="000000"/>
                </a:solidFill>
                <a:latin typeface="American Typewriter"/>
                <a:cs typeface="American Typewriter"/>
              </a:rPr>
              <a:t>Brin</a:t>
            </a:r>
            <a:endParaRPr lang="en-US" sz="2000" b="1" dirty="0">
              <a:solidFill>
                <a:srgbClr val="000000"/>
              </a:solidFill>
              <a:latin typeface="American Typewriter"/>
              <a:cs typeface="American Typewriter"/>
            </a:endParaRPr>
          </a:p>
        </p:txBody>
      </p:sp>
      <p:sp>
        <p:nvSpPr>
          <p:cNvPr id="8" name="Rectangle 7"/>
          <p:cNvSpPr/>
          <p:nvPr/>
        </p:nvSpPr>
        <p:spPr>
          <a:xfrm>
            <a:off x="3381846" y="5654621"/>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smtClean="0">
                <a:solidFill>
                  <a:srgbClr val="000000"/>
                </a:solidFill>
                <a:latin typeface="American Typewriter"/>
                <a:cs typeface="American Typewriter"/>
              </a:rPr>
              <a:t>Phil </a:t>
            </a:r>
            <a:r>
              <a:rPr lang="en-US" sz="2000" b="1" dirty="0" err="1" smtClean="0">
                <a:solidFill>
                  <a:srgbClr val="000000"/>
                </a:solidFill>
                <a:latin typeface="American Typewriter"/>
                <a:cs typeface="American Typewriter"/>
              </a:rPr>
              <a:t>Libin</a:t>
            </a:r>
            <a:endParaRPr lang="en-US" sz="2000" b="1" dirty="0">
              <a:solidFill>
                <a:srgbClr val="000000"/>
              </a:solidFill>
              <a:latin typeface="American Typewriter"/>
              <a:cs typeface="American Typewriter"/>
            </a:endParaRPr>
          </a:p>
        </p:txBody>
      </p:sp>
      <p:sp>
        <p:nvSpPr>
          <p:cNvPr id="9" name="Rectangle 8"/>
          <p:cNvSpPr/>
          <p:nvPr/>
        </p:nvSpPr>
        <p:spPr>
          <a:xfrm>
            <a:off x="4557809" y="6209965"/>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err="1" smtClean="0">
                <a:solidFill>
                  <a:srgbClr val="000000"/>
                </a:solidFill>
                <a:latin typeface="American Typewriter"/>
                <a:cs typeface="American Typewriter"/>
              </a:rPr>
              <a:t>Stepan</a:t>
            </a:r>
            <a:r>
              <a:rPr lang="en-US" sz="2000" b="1" dirty="0" smtClean="0">
                <a:solidFill>
                  <a:srgbClr val="000000"/>
                </a:solidFill>
                <a:latin typeface="American Typewriter"/>
                <a:cs typeface="American Typewriter"/>
              </a:rPr>
              <a:t> </a:t>
            </a:r>
            <a:r>
              <a:rPr lang="en-US" sz="2000" b="1" dirty="0" err="1" smtClean="0">
                <a:solidFill>
                  <a:srgbClr val="000000"/>
                </a:solidFill>
                <a:latin typeface="American Typewriter"/>
                <a:cs typeface="American Typewriter"/>
              </a:rPr>
              <a:t>Pachikov</a:t>
            </a:r>
            <a:endParaRPr lang="en-US" sz="2000" b="1" dirty="0" smtClean="0">
              <a:solidFill>
                <a:srgbClr val="000000"/>
              </a:solidFill>
              <a:latin typeface="American Typewriter"/>
              <a:cs typeface="American Typewriter"/>
            </a:endParaRPr>
          </a:p>
        </p:txBody>
      </p:sp>
      <p:pic>
        <p:nvPicPr>
          <p:cNvPr id="11" name="Picture 10"/>
          <p:cNvPicPr>
            <a:picLocks noChangeAspect="1"/>
          </p:cNvPicPr>
          <p:nvPr/>
        </p:nvPicPr>
        <p:blipFill>
          <a:blip r:embed="rId3"/>
          <a:stretch>
            <a:fillRect/>
          </a:stretch>
        </p:blipFill>
        <p:spPr>
          <a:xfrm>
            <a:off x="5611114" y="0"/>
            <a:ext cx="2732786" cy="3328393"/>
          </a:xfrm>
          <a:prstGeom prst="rect">
            <a:avLst/>
          </a:prstGeom>
        </p:spPr>
      </p:pic>
      <p:sp>
        <p:nvSpPr>
          <p:cNvPr id="12" name="Rectangle 11"/>
          <p:cNvSpPr/>
          <p:nvPr/>
        </p:nvSpPr>
        <p:spPr>
          <a:xfrm>
            <a:off x="6615810" y="5776151"/>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endParaRPr lang="en-US" sz="2000" b="1" dirty="0">
              <a:solidFill>
                <a:srgbClr val="000000"/>
              </a:solidFill>
              <a:latin typeface="American Typewriter"/>
              <a:cs typeface="American Typewriter"/>
            </a:endParaRPr>
          </a:p>
        </p:txBody>
      </p:sp>
      <p:sp>
        <p:nvSpPr>
          <p:cNvPr id="13" name="Rectangle 12"/>
          <p:cNvSpPr/>
          <p:nvPr/>
        </p:nvSpPr>
        <p:spPr>
          <a:xfrm>
            <a:off x="6772134" y="5804726"/>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err="1" smtClean="0">
                <a:solidFill>
                  <a:srgbClr val="000000"/>
                </a:solidFill>
                <a:latin typeface="American Typewriter"/>
                <a:cs typeface="American Typewriter"/>
              </a:rPr>
              <a:t>Vlad</a:t>
            </a:r>
            <a:r>
              <a:rPr lang="en-US" sz="2000" b="1" dirty="0" smtClean="0">
                <a:solidFill>
                  <a:srgbClr val="000000"/>
                </a:solidFill>
                <a:latin typeface="American Typewriter"/>
                <a:cs typeface="American Typewriter"/>
              </a:rPr>
              <a:t> </a:t>
            </a:r>
            <a:r>
              <a:rPr lang="en-US" sz="2000" b="1" dirty="0" err="1" smtClean="0">
                <a:solidFill>
                  <a:srgbClr val="000000"/>
                </a:solidFill>
                <a:latin typeface="American Typewriter"/>
                <a:cs typeface="American Typewriter"/>
              </a:rPr>
              <a:t>Schmunis</a:t>
            </a:r>
            <a:endParaRPr lang="en-US" sz="2000" b="1" dirty="0">
              <a:solidFill>
                <a:srgbClr val="000000"/>
              </a:solidFill>
              <a:latin typeface="American Typewriter"/>
              <a:cs typeface="American Typewriter"/>
            </a:endParaRPr>
          </a:p>
        </p:txBody>
      </p:sp>
      <p:pic>
        <p:nvPicPr>
          <p:cNvPr id="10" name="Picture 9"/>
          <p:cNvPicPr>
            <a:picLocks noChangeAspect="1"/>
          </p:cNvPicPr>
          <p:nvPr/>
        </p:nvPicPr>
        <p:blipFill>
          <a:blip r:embed="rId4"/>
          <a:stretch>
            <a:fillRect/>
          </a:stretch>
        </p:blipFill>
        <p:spPr>
          <a:xfrm>
            <a:off x="6264746" y="2708249"/>
            <a:ext cx="2859314" cy="2809874"/>
          </a:xfrm>
          <a:prstGeom prst="rect">
            <a:avLst/>
          </a:prstGeom>
        </p:spPr>
      </p:pic>
      <p:pic>
        <p:nvPicPr>
          <p:cNvPr id="14" name="Picture 13" descr="Max Levchin.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91" y="3328393"/>
            <a:ext cx="2329955" cy="2639719"/>
          </a:xfrm>
          <a:prstGeom prst="rect">
            <a:avLst/>
          </a:prstGeom>
        </p:spPr>
      </p:pic>
      <p:pic>
        <p:nvPicPr>
          <p:cNvPr id="6" name="Picture 5" descr="phil libin.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8497" y="919351"/>
            <a:ext cx="2835275" cy="3549344"/>
          </a:xfrm>
          <a:prstGeom prst="rect">
            <a:avLst/>
          </a:prstGeom>
        </p:spPr>
      </p:pic>
      <p:sp>
        <p:nvSpPr>
          <p:cNvPr id="15" name="Rectangle 14"/>
          <p:cNvSpPr/>
          <p:nvPr/>
        </p:nvSpPr>
        <p:spPr>
          <a:xfrm>
            <a:off x="1722534" y="6181390"/>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smtClean="0">
                <a:solidFill>
                  <a:srgbClr val="000000"/>
                </a:solidFill>
                <a:latin typeface="American Typewriter"/>
                <a:cs typeface="American Typewriter"/>
              </a:rPr>
              <a:t>Max </a:t>
            </a:r>
            <a:r>
              <a:rPr lang="en-US" sz="2000" b="1" dirty="0" err="1" smtClean="0">
                <a:solidFill>
                  <a:srgbClr val="000000"/>
                </a:solidFill>
                <a:latin typeface="American Typewriter"/>
                <a:cs typeface="American Typewriter"/>
              </a:rPr>
              <a:t>Levchin</a:t>
            </a:r>
            <a:endParaRPr lang="en-US" sz="2000" b="1" dirty="0">
              <a:solidFill>
                <a:srgbClr val="000000"/>
              </a:solidFill>
              <a:latin typeface="American Typewriter"/>
              <a:cs typeface="American Typewriter"/>
            </a:endParaRPr>
          </a:p>
        </p:txBody>
      </p:sp>
    </p:spTree>
    <p:extLst>
      <p:ext uri="{BB962C8B-B14F-4D97-AF65-F5344CB8AC3E}">
        <p14:creationId xmlns:p14="http://schemas.microsoft.com/office/powerpoint/2010/main" val="17858184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wave </a:t>
            </a:r>
            <a:r>
              <a:rPr lang="is-IS" dirty="0" smtClean="0"/>
              <a:t>… massive!</a:t>
            </a:r>
            <a:endParaRPr lang="en-US" dirty="0"/>
          </a:p>
        </p:txBody>
      </p:sp>
      <p:sp>
        <p:nvSpPr>
          <p:cNvPr id="5" name="Rectangle 4"/>
          <p:cNvSpPr/>
          <p:nvPr/>
        </p:nvSpPr>
        <p:spPr>
          <a:xfrm>
            <a:off x="145160" y="5767752"/>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smtClean="0">
                <a:solidFill>
                  <a:srgbClr val="000000"/>
                </a:solidFill>
                <a:latin typeface="American Typewriter"/>
                <a:cs typeface="American Typewriter"/>
              </a:rPr>
              <a:t>Ivan </a:t>
            </a:r>
            <a:r>
              <a:rPr lang="en-US" sz="2000" b="1" dirty="0" err="1" smtClean="0">
                <a:solidFill>
                  <a:srgbClr val="000000"/>
                </a:solidFill>
                <a:latin typeface="American Typewriter"/>
                <a:cs typeface="American Typewriter"/>
              </a:rPr>
              <a:t>Tsybaev</a:t>
            </a:r>
            <a:endParaRPr lang="en-US" sz="2000" b="1" dirty="0">
              <a:solidFill>
                <a:srgbClr val="000000"/>
              </a:solidFill>
              <a:latin typeface="American Typewriter"/>
              <a:cs typeface="American Typewriter"/>
            </a:endParaRPr>
          </a:p>
        </p:txBody>
      </p:sp>
      <p:pic>
        <p:nvPicPr>
          <p:cNvPr id="7" name="Picture 6" descr="Tsybaev.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60" y="1100280"/>
            <a:ext cx="3442601" cy="3732069"/>
          </a:xfrm>
          <a:prstGeom prst="rect">
            <a:avLst/>
          </a:prstGeom>
        </p:spPr>
      </p:pic>
      <p:pic>
        <p:nvPicPr>
          <p:cNvPr id="8" name="Picture 7"/>
          <p:cNvPicPr>
            <a:picLocks noChangeAspect="1"/>
          </p:cNvPicPr>
          <p:nvPr/>
        </p:nvPicPr>
        <p:blipFill>
          <a:blip r:embed="rId3"/>
          <a:stretch>
            <a:fillRect/>
          </a:stretch>
        </p:blipFill>
        <p:spPr>
          <a:xfrm>
            <a:off x="3061229" y="1936750"/>
            <a:ext cx="2606146" cy="3127375"/>
          </a:xfrm>
          <a:prstGeom prst="rect">
            <a:avLst/>
          </a:prstGeom>
        </p:spPr>
      </p:pic>
      <p:sp>
        <p:nvSpPr>
          <p:cNvPr id="9" name="Rectangle 8"/>
          <p:cNvSpPr/>
          <p:nvPr/>
        </p:nvSpPr>
        <p:spPr>
          <a:xfrm>
            <a:off x="3061229" y="5767752"/>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smtClean="0">
                <a:solidFill>
                  <a:srgbClr val="000000"/>
                </a:solidFill>
                <a:latin typeface="American Typewriter"/>
                <a:cs typeface="American Typewriter"/>
              </a:rPr>
              <a:t>Max </a:t>
            </a:r>
            <a:r>
              <a:rPr lang="en-US" sz="2000" b="1" dirty="0" err="1" smtClean="0">
                <a:solidFill>
                  <a:srgbClr val="000000"/>
                </a:solidFill>
                <a:latin typeface="American Typewriter"/>
                <a:cs typeface="American Typewriter"/>
              </a:rPr>
              <a:t>Skibinsky</a:t>
            </a:r>
            <a:endParaRPr lang="en-US" sz="2000" b="1" dirty="0">
              <a:solidFill>
                <a:srgbClr val="000000"/>
              </a:solidFill>
              <a:latin typeface="American Typewriter"/>
              <a:cs typeface="American Typewriter"/>
            </a:endParaRPr>
          </a:p>
        </p:txBody>
      </p:sp>
      <p:pic>
        <p:nvPicPr>
          <p:cNvPr id="10" name="Picture 9" descr="Andrey Filev.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122" y="787400"/>
            <a:ext cx="3350877" cy="3917949"/>
          </a:xfrm>
          <a:prstGeom prst="rect">
            <a:avLst/>
          </a:prstGeom>
        </p:spPr>
      </p:pic>
      <p:sp>
        <p:nvSpPr>
          <p:cNvPr id="11" name="Rectangle 10"/>
          <p:cNvSpPr/>
          <p:nvPr/>
        </p:nvSpPr>
        <p:spPr>
          <a:xfrm>
            <a:off x="6214004" y="5767752"/>
            <a:ext cx="2351926" cy="810478"/>
          </a:xfrm>
          <a:prstGeom prst="rect">
            <a:avLst/>
          </a:prstGeom>
        </p:spPr>
        <p:txBody>
          <a:bodyPr vert="horz" lIns="91440" tIns="45720" rIns="91440" bIns="45720" rtlCol="0">
            <a:noAutofit/>
          </a:bodyPr>
          <a:lstStyle/>
          <a:p>
            <a:pPr marL="342900" indent="-342900">
              <a:spcBef>
                <a:spcPts val="800"/>
              </a:spcBef>
              <a:buFont typeface="Arial" pitchFamily="34" charset="0"/>
              <a:buNone/>
            </a:pPr>
            <a:r>
              <a:rPr lang="en-US" sz="2000" b="1" dirty="0" err="1" smtClean="0">
                <a:solidFill>
                  <a:srgbClr val="000000"/>
                </a:solidFill>
                <a:latin typeface="American Typewriter"/>
                <a:cs typeface="American Typewriter"/>
              </a:rPr>
              <a:t>Andrey</a:t>
            </a:r>
            <a:r>
              <a:rPr lang="en-US" sz="2000" b="1" dirty="0" smtClean="0">
                <a:solidFill>
                  <a:srgbClr val="000000"/>
                </a:solidFill>
                <a:latin typeface="American Typewriter"/>
                <a:cs typeface="American Typewriter"/>
              </a:rPr>
              <a:t> </a:t>
            </a:r>
            <a:r>
              <a:rPr lang="en-US" sz="2000" b="1" dirty="0" err="1" smtClean="0">
                <a:solidFill>
                  <a:srgbClr val="000000"/>
                </a:solidFill>
                <a:latin typeface="American Typewriter"/>
                <a:cs typeface="American Typewriter"/>
              </a:rPr>
              <a:t>Filev</a:t>
            </a:r>
            <a:endParaRPr lang="en-US" sz="2000" b="1" dirty="0" smtClean="0">
              <a:solidFill>
                <a:srgbClr val="000000"/>
              </a:solidFill>
              <a:latin typeface="American Typewriter"/>
              <a:cs typeface="American Typewriter"/>
            </a:endParaRPr>
          </a:p>
          <a:p>
            <a:pPr marL="342900" indent="-342900">
              <a:spcBef>
                <a:spcPts val="800"/>
              </a:spcBef>
              <a:buFont typeface="Arial" pitchFamily="34" charset="0"/>
              <a:buNone/>
            </a:pPr>
            <a:endParaRPr lang="en-US" sz="2000" b="1" dirty="0">
              <a:solidFill>
                <a:srgbClr val="000000"/>
              </a:solidFill>
              <a:latin typeface="American Typewriter"/>
              <a:cs typeface="American Typewriter"/>
            </a:endParaRPr>
          </a:p>
        </p:txBody>
      </p:sp>
    </p:spTree>
    <p:extLst>
      <p:ext uri="{BB962C8B-B14F-4D97-AF65-F5344CB8AC3E}">
        <p14:creationId xmlns:p14="http://schemas.microsoft.com/office/powerpoint/2010/main" val="224341587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03045" y="0"/>
            <a:ext cx="4240955" cy="6858000"/>
          </a:xfrm>
          <a:prstGeom prst="rect">
            <a:avLst/>
          </a:prstGeom>
        </p:spPr>
      </p:pic>
      <p:pic>
        <p:nvPicPr>
          <p:cNvPr id="14" name="Picture 13"/>
          <p:cNvPicPr>
            <a:picLocks noChangeAspect="1"/>
          </p:cNvPicPr>
          <p:nvPr/>
        </p:nvPicPr>
        <p:blipFill>
          <a:blip r:embed="rId2"/>
          <a:stretch>
            <a:fillRect/>
          </a:stretch>
        </p:blipFill>
        <p:spPr>
          <a:xfrm>
            <a:off x="0" y="0"/>
            <a:ext cx="4240955" cy="6858000"/>
          </a:xfrm>
          <a:prstGeom prst="rect">
            <a:avLst/>
          </a:prstGeom>
        </p:spPr>
      </p:pic>
      <p:pic>
        <p:nvPicPr>
          <p:cNvPr id="15" name="Picture 14"/>
          <p:cNvPicPr>
            <a:picLocks noChangeAspect="1"/>
          </p:cNvPicPr>
          <p:nvPr/>
        </p:nvPicPr>
        <p:blipFill>
          <a:blip r:embed="rId2"/>
          <a:stretch>
            <a:fillRect/>
          </a:stretch>
        </p:blipFill>
        <p:spPr>
          <a:xfrm>
            <a:off x="2451945" y="0"/>
            <a:ext cx="4240955" cy="6858000"/>
          </a:xfrm>
          <a:prstGeom prst="rect">
            <a:avLst/>
          </a:prstGeom>
        </p:spPr>
      </p:pic>
    </p:spTree>
    <p:extLst>
      <p:ext uri="{BB962C8B-B14F-4D97-AF65-F5344CB8AC3E}">
        <p14:creationId xmlns:p14="http://schemas.microsoft.com/office/powerpoint/2010/main" val="6445800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paths</a:t>
            </a:r>
            <a:endParaRPr lang="en-US" dirty="0"/>
          </a:p>
        </p:txBody>
      </p:sp>
      <p:sp>
        <p:nvSpPr>
          <p:cNvPr id="4" name="Content Placeholder 3"/>
          <p:cNvSpPr>
            <a:spLocks noGrp="1"/>
          </p:cNvSpPr>
          <p:nvPr>
            <p:ph idx="1"/>
          </p:nvPr>
        </p:nvSpPr>
        <p:spPr>
          <a:xfrm>
            <a:off x="283210" y="1084753"/>
            <a:ext cx="2082165" cy="4360372"/>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US" dirty="0" smtClean="0"/>
              <a:t>As an Employee</a:t>
            </a:r>
          </a:p>
          <a:p>
            <a:r>
              <a:rPr lang="en-US" b="0" dirty="0" smtClean="0"/>
              <a:t>Get a large US company to sponsor your visa and move you</a:t>
            </a:r>
          </a:p>
          <a:p>
            <a:r>
              <a:rPr lang="en-US" b="0" dirty="0" smtClean="0"/>
              <a:t>Build your startup in </a:t>
            </a:r>
            <a:r>
              <a:rPr lang="en-US" b="0" dirty="0" err="1" smtClean="0"/>
              <a:t>parallal</a:t>
            </a:r>
            <a:r>
              <a:rPr lang="en-US" b="0" dirty="0" smtClean="0"/>
              <a:t>, network with the local community of entrepreneurs and investors</a:t>
            </a:r>
          </a:p>
          <a:p>
            <a:r>
              <a:rPr lang="en-US" b="0" dirty="0" smtClean="0"/>
              <a:t>After 2-4 years, you’re ‘local’ and you can figure out your way into a new visa, startup, funding, </a:t>
            </a:r>
            <a:r>
              <a:rPr lang="en-US" b="0" dirty="0" err="1" smtClean="0"/>
              <a:t>etc</a:t>
            </a:r>
            <a:endParaRPr lang="en-US" b="0" dirty="0" smtClean="0"/>
          </a:p>
          <a:p>
            <a:r>
              <a:rPr lang="en-US" b="0" dirty="0" smtClean="0"/>
              <a:t>Takes time, but works well if you’re committed to the US</a:t>
            </a:r>
          </a:p>
          <a:p>
            <a:endParaRPr lang="en-US" b="0" dirty="0"/>
          </a:p>
        </p:txBody>
      </p:sp>
      <p:sp>
        <p:nvSpPr>
          <p:cNvPr id="5" name="Content Placeholder 3"/>
          <p:cNvSpPr txBox="1">
            <a:spLocks/>
          </p:cNvSpPr>
          <p:nvPr/>
        </p:nvSpPr>
        <p:spPr>
          <a:xfrm>
            <a:off x="2554605" y="1084753"/>
            <a:ext cx="2160270" cy="436037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dk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9pPr>
          </a:lstStyle>
          <a:p>
            <a:r>
              <a:rPr lang="en-US" dirty="0" smtClean="0"/>
              <a:t>As an Foreign Entrepreneur</a:t>
            </a:r>
          </a:p>
          <a:p>
            <a:r>
              <a:rPr lang="en-US" b="0" dirty="0" smtClean="0"/>
              <a:t>Raise seed at home, for a global product validated locally </a:t>
            </a:r>
            <a:r>
              <a:rPr lang="is-IS" b="0" dirty="0" smtClean="0"/>
              <a:t>… target a global footprint</a:t>
            </a:r>
            <a:endParaRPr lang="en-US" b="0" dirty="0" smtClean="0"/>
          </a:p>
          <a:p>
            <a:r>
              <a:rPr lang="en-US" b="0" dirty="0" smtClean="0"/>
              <a:t>Raise a later Series in the US to expand/grow</a:t>
            </a:r>
          </a:p>
          <a:p>
            <a:r>
              <a:rPr lang="en-US" b="0" dirty="0" smtClean="0"/>
              <a:t>Grow business development office abroad</a:t>
            </a:r>
          </a:p>
          <a:p>
            <a:r>
              <a:rPr lang="en-US" b="0" dirty="0" smtClean="0"/>
              <a:t>Takes even more time </a:t>
            </a:r>
            <a:r>
              <a:rPr lang="is-IS" b="0" dirty="0" smtClean="0"/>
              <a:t>… but possible</a:t>
            </a:r>
          </a:p>
          <a:p>
            <a:r>
              <a:rPr lang="is-IS" b="0" dirty="0" smtClean="0"/>
              <a:t>** Extra cool – go through an accelerator</a:t>
            </a:r>
            <a:endParaRPr lang="en-US" b="0" dirty="0" smtClean="0"/>
          </a:p>
          <a:p>
            <a:endParaRPr lang="en-US" b="0" dirty="0"/>
          </a:p>
        </p:txBody>
      </p:sp>
      <p:sp>
        <p:nvSpPr>
          <p:cNvPr id="6" name="Content Placeholder 3"/>
          <p:cNvSpPr txBox="1">
            <a:spLocks/>
          </p:cNvSpPr>
          <p:nvPr/>
        </p:nvSpPr>
        <p:spPr>
          <a:xfrm>
            <a:off x="4880610" y="1084753"/>
            <a:ext cx="1945640" cy="436037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dk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9pPr>
          </a:lstStyle>
          <a:p>
            <a:r>
              <a:rPr lang="en-US" dirty="0" smtClean="0"/>
              <a:t>Just show up </a:t>
            </a:r>
            <a:r>
              <a:rPr lang="is-IS" dirty="0" smtClean="0"/>
              <a:t>… </a:t>
            </a:r>
            <a:endParaRPr lang="en-US" dirty="0" smtClean="0"/>
          </a:p>
          <a:p>
            <a:endParaRPr lang="en-US" b="0" dirty="0" smtClean="0"/>
          </a:p>
          <a:p>
            <a:r>
              <a:rPr lang="is-IS" b="0" dirty="0" smtClean="0"/>
              <a:t>… get a plane ticket, figure out some angle, eventually move your family</a:t>
            </a:r>
            <a:endParaRPr lang="en-US" b="0" dirty="0"/>
          </a:p>
        </p:txBody>
      </p:sp>
      <p:sp>
        <p:nvSpPr>
          <p:cNvPr id="7" name="Content Placeholder 3"/>
          <p:cNvSpPr txBox="1">
            <a:spLocks/>
          </p:cNvSpPr>
          <p:nvPr/>
        </p:nvSpPr>
        <p:spPr>
          <a:xfrm>
            <a:off x="6978650" y="1084753"/>
            <a:ext cx="1945640" cy="4360372"/>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dk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dk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dk1"/>
                </a:solidFill>
                <a:latin typeface="+mn-lt"/>
                <a:ea typeface="+mn-ea"/>
                <a:cs typeface="+mn-cs"/>
              </a:defRPr>
            </a:lvl9pPr>
          </a:lstStyle>
          <a:p>
            <a:r>
              <a:rPr lang="en-US" dirty="0" smtClean="0"/>
              <a:t>The fourth path</a:t>
            </a:r>
            <a:r>
              <a:rPr lang="is-IS" dirty="0" smtClean="0"/>
              <a:t>…</a:t>
            </a:r>
            <a:endParaRPr lang="en-US" dirty="0" smtClean="0"/>
          </a:p>
          <a:p>
            <a:endParaRPr lang="en-US" b="0" dirty="0" smtClean="0"/>
          </a:p>
        </p:txBody>
      </p:sp>
    </p:spTree>
    <p:extLst>
      <p:ext uri="{BB962C8B-B14F-4D97-AF65-F5344CB8AC3E}">
        <p14:creationId xmlns:p14="http://schemas.microsoft.com/office/powerpoint/2010/main" val="385748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 as an employee</a:t>
            </a:r>
            <a:endParaRPr lang="en-US" dirty="0"/>
          </a:p>
        </p:txBody>
      </p:sp>
      <p:sp>
        <p:nvSpPr>
          <p:cNvPr id="4" name="Content Placeholder 3"/>
          <p:cNvSpPr>
            <a:spLocks noGrp="1"/>
          </p:cNvSpPr>
          <p:nvPr>
            <p:ph idx="1"/>
          </p:nvPr>
        </p:nvSpPr>
        <p:spPr>
          <a:xfrm>
            <a:off x="238125" y="914400"/>
            <a:ext cx="8105775" cy="2339975"/>
          </a:xfrm>
        </p:spPr>
        <p:txBody>
          <a:bodyPr>
            <a:normAutofit/>
          </a:bodyPr>
          <a:lstStyle/>
          <a:p>
            <a:r>
              <a:rPr lang="en-US" sz="2000" b="0" dirty="0" err="1"/>
              <a:t>Ilya</a:t>
            </a:r>
            <a:r>
              <a:rPr lang="en-US" sz="2000" b="0" dirty="0"/>
              <a:t> </a:t>
            </a:r>
            <a:r>
              <a:rPr lang="en-US" sz="2000" b="0" dirty="0" err="1"/>
              <a:t>Semin</a:t>
            </a:r>
            <a:r>
              <a:rPr lang="en-US" sz="2000" b="0" dirty="0" smtClean="0"/>
              <a:t>, </a:t>
            </a:r>
            <a:r>
              <a:rPr lang="en-US" sz="2000" b="0" dirty="0" err="1" smtClean="0"/>
              <a:t>Datanyze</a:t>
            </a:r>
            <a:endParaRPr lang="en-US" sz="2000" b="0" dirty="0" smtClean="0"/>
          </a:p>
          <a:p>
            <a:pPr>
              <a:buFont typeface="Arial"/>
              <a:buChar char="•"/>
            </a:pPr>
            <a:r>
              <a:rPr lang="en-US" dirty="0" smtClean="0"/>
              <a:t>Built startup literally in his basement, while working for a Silicon Valley company as an engineer.</a:t>
            </a:r>
          </a:p>
          <a:p>
            <a:pPr>
              <a:buFont typeface="Arial"/>
              <a:buChar char="•"/>
            </a:pPr>
            <a:r>
              <a:rPr lang="en-US" dirty="0" smtClean="0"/>
              <a:t>Raised $2M seed investment from Google Ventures, Mark Cuban and IDG Ventures </a:t>
            </a:r>
            <a:r>
              <a:rPr lang="is-IS" dirty="0" smtClean="0"/>
              <a:t>… the only round he’ll need to raise</a:t>
            </a:r>
          </a:p>
          <a:p>
            <a:pPr>
              <a:buFont typeface="Arial"/>
              <a:buChar char="•"/>
            </a:pPr>
            <a:r>
              <a:rPr lang="en-US" dirty="0" smtClean="0"/>
              <a:t>25% M-O-M growth</a:t>
            </a:r>
          </a:p>
          <a:p>
            <a:pPr>
              <a:buFont typeface="Arial"/>
              <a:buChar char="•"/>
            </a:pPr>
            <a:r>
              <a:rPr lang="en-US" dirty="0" smtClean="0"/>
              <a:t>Profitable after reaching$ 1M ARR</a:t>
            </a:r>
          </a:p>
          <a:p>
            <a:endParaRPr lang="en-US" dirty="0"/>
          </a:p>
        </p:txBody>
      </p:sp>
      <p:pic>
        <p:nvPicPr>
          <p:cNvPr id="3" name="Picture 2"/>
          <p:cNvPicPr>
            <a:picLocks noChangeAspect="1"/>
          </p:cNvPicPr>
          <p:nvPr/>
        </p:nvPicPr>
        <p:blipFill>
          <a:blip r:embed="rId2"/>
          <a:stretch>
            <a:fillRect/>
          </a:stretch>
        </p:blipFill>
        <p:spPr>
          <a:xfrm>
            <a:off x="5037667" y="2540000"/>
            <a:ext cx="4106333" cy="3079750"/>
          </a:xfrm>
          <a:prstGeom prst="rect">
            <a:avLst/>
          </a:prstGeom>
        </p:spPr>
      </p:pic>
      <p:sp>
        <p:nvSpPr>
          <p:cNvPr id="5" name="Rectangle 4"/>
          <p:cNvSpPr/>
          <p:nvPr/>
        </p:nvSpPr>
        <p:spPr>
          <a:xfrm>
            <a:off x="238125" y="3254375"/>
            <a:ext cx="4572000" cy="20313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dirty="0" smtClean="0">
                <a:ln>
                  <a:solidFill>
                    <a:srgbClr val="000000"/>
                  </a:solidFill>
                </a:ln>
              </a:rPr>
              <a:t>“People </a:t>
            </a:r>
            <a:r>
              <a:rPr lang="en-US" dirty="0">
                <a:ln>
                  <a:solidFill>
                    <a:srgbClr val="000000"/>
                  </a:solidFill>
                </a:ln>
              </a:rPr>
              <a:t>are generally always willing to help, especially when you're not asking for money. </a:t>
            </a:r>
            <a:r>
              <a:rPr lang="en-US" dirty="0" smtClean="0">
                <a:ln>
                  <a:solidFill>
                    <a:srgbClr val="000000"/>
                  </a:solidFill>
                </a:ln>
              </a:rPr>
              <a:t>Ask for </a:t>
            </a:r>
            <a:r>
              <a:rPr lang="en-US" dirty="0">
                <a:ln>
                  <a:solidFill>
                    <a:srgbClr val="000000"/>
                  </a:solidFill>
                </a:ln>
              </a:rPr>
              <a:t>feedback first, and that's what propelled </a:t>
            </a:r>
            <a:r>
              <a:rPr lang="en-US" dirty="0" err="1" smtClean="0">
                <a:ln>
                  <a:solidFill>
                    <a:srgbClr val="000000"/>
                  </a:solidFill>
                </a:ln>
              </a:rPr>
              <a:t>mybusiness</a:t>
            </a:r>
            <a:r>
              <a:rPr lang="en-US" dirty="0" smtClean="0">
                <a:ln>
                  <a:solidFill>
                    <a:srgbClr val="000000"/>
                  </a:solidFill>
                </a:ln>
              </a:rPr>
              <a:t> </a:t>
            </a:r>
            <a:r>
              <a:rPr lang="en-US" dirty="0">
                <a:ln>
                  <a:solidFill>
                    <a:srgbClr val="000000"/>
                  </a:solidFill>
                </a:ln>
              </a:rPr>
              <a:t>to early success. </a:t>
            </a:r>
          </a:p>
          <a:p>
            <a:r>
              <a:rPr lang="en-US" dirty="0" smtClean="0">
                <a:ln>
                  <a:solidFill>
                    <a:srgbClr val="000000"/>
                  </a:solidFill>
                </a:ln>
              </a:rPr>
              <a:t>The </a:t>
            </a:r>
            <a:r>
              <a:rPr lang="en-US" dirty="0">
                <a:ln>
                  <a:solidFill>
                    <a:srgbClr val="000000"/>
                  </a:solidFill>
                </a:ln>
              </a:rPr>
              <a:t>biggest lesson I learned was: If you want advice, ask for money. But if you want money, ask for </a:t>
            </a:r>
            <a:r>
              <a:rPr lang="en-US" dirty="0" smtClean="0">
                <a:ln>
                  <a:solidFill>
                    <a:srgbClr val="000000"/>
                  </a:solidFill>
                </a:ln>
              </a:rPr>
              <a:t>advice.”</a:t>
            </a:r>
            <a:endParaRPr lang="en-US" dirty="0">
              <a:ln>
                <a:solidFill>
                  <a:srgbClr val="000000"/>
                </a:solidFill>
              </a:ln>
            </a:endParaRPr>
          </a:p>
        </p:txBody>
      </p:sp>
    </p:spTree>
    <p:extLst>
      <p:ext uri="{BB962C8B-B14F-4D97-AF65-F5344CB8AC3E}">
        <p14:creationId xmlns:p14="http://schemas.microsoft.com/office/powerpoint/2010/main" val="36783030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05301" y="2667000"/>
            <a:ext cx="6238700" cy="4156075"/>
          </a:xfrm>
          <a:prstGeom prst="rect">
            <a:avLst/>
          </a:prstGeom>
        </p:spPr>
      </p:pic>
      <p:sp>
        <p:nvSpPr>
          <p:cNvPr id="2" name="Title 1"/>
          <p:cNvSpPr>
            <a:spLocks noGrp="1"/>
          </p:cNvSpPr>
          <p:nvPr>
            <p:ph type="title"/>
          </p:nvPr>
        </p:nvSpPr>
        <p:spPr/>
        <p:txBody>
          <a:bodyPr/>
          <a:lstStyle/>
          <a:p>
            <a:r>
              <a:rPr lang="is-IS" dirty="0" smtClean="0"/>
              <a:t>… through an incubator/accelerator</a:t>
            </a:r>
            <a:endParaRPr lang="en-US" dirty="0"/>
          </a:p>
        </p:txBody>
      </p:sp>
      <p:sp>
        <p:nvSpPr>
          <p:cNvPr id="4" name="Content Placeholder 3"/>
          <p:cNvSpPr>
            <a:spLocks noGrp="1"/>
          </p:cNvSpPr>
          <p:nvPr>
            <p:ph idx="1"/>
          </p:nvPr>
        </p:nvSpPr>
        <p:spPr>
          <a:xfrm>
            <a:off x="238125" y="914400"/>
            <a:ext cx="8105775" cy="2339975"/>
          </a:xfrm>
        </p:spPr>
        <p:txBody>
          <a:bodyPr>
            <a:normAutofit/>
          </a:bodyPr>
          <a:lstStyle/>
          <a:p>
            <a:r>
              <a:rPr lang="en-US" sz="2000" b="0" dirty="0" err="1" smtClean="0"/>
              <a:t>PetCube</a:t>
            </a:r>
            <a:r>
              <a:rPr lang="en-US" sz="2000" b="0" dirty="0" smtClean="0"/>
              <a:t>, </a:t>
            </a:r>
            <a:r>
              <a:rPr lang="en-US" sz="2000" b="0" dirty="0" err="1" smtClean="0"/>
              <a:t>Wakie</a:t>
            </a:r>
            <a:r>
              <a:rPr lang="en-US" sz="2000" b="0" dirty="0"/>
              <a:t> </a:t>
            </a:r>
            <a:r>
              <a:rPr lang="is-IS" sz="2000" b="0" dirty="0" smtClean="0"/>
              <a:t>… now about 1-2 per class in Y-Combinator and 500 Startups</a:t>
            </a:r>
            <a:endParaRPr lang="en-US" sz="2000" b="0" dirty="0" smtClean="0"/>
          </a:p>
          <a:p>
            <a:pPr>
              <a:buFont typeface="Arial"/>
              <a:buChar char="•"/>
            </a:pPr>
            <a:r>
              <a:rPr lang="en-US" dirty="0"/>
              <a:t>Winter 2016 </a:t>
            </a:r>
            <a:r>
              <a:rPr lang="en-US" dirty="0" smtClean="0"/>
              <a:t>YC class</a:t>
            </a:r>
            <a:r>
              <a:rPr lang="en-US" dirty="0"/>
              <a:t>, </a:t>
            </a:r>
            <a:r>
              <a:rPr lang="en-US" dirty="0" smtClean="0"/>
              <a:t>raised </a:t>
            </a:r>
            <a:r>
              <a:rPr lang="en-US" dirty="0"/>
              <a:t>$2.6 </a:t>
            </a:r>
            <a:r>
              <a:rPr lang="en-US" dirty="0" smtClean="0"/>
              <a:t>million</a:t>
            </a:r>
          </a:p>
          <a:p>
            <a:pPr>
              <a:buFont typeface="Arial"/>
              <a:buChar char="•"/>
            </a:pPr>
            <a:r>
              <a:rPr lang="en-US" dirty="0" err="1"/>
              <a:t>Kickstarter</a:t>
            </a:r>
            <a:r>
              <a:rPr lang="en-US" dirty="0"/>
              <a:t> </a:t>
            </a:r>
            <a:r>
              <a:rPr lang="en-US" dirty="0" smtClean="0"/>
              <a:t>campaign </a:t>
            </a:r>
            <a:r>
              <a:rPr lang="en-US" dirty="0"/>
              <a:t>blew past its $100,000 </a:t>
            </a:r>
            <a:r>
              <a:rPr lang="en-US" dirty="0" smtClean="0"/>
              <a:t>goal </a:t>
            </a:r>
            <a:r>
              <a:rPr lang="en-US" dirty="0"/>
              <a:t>to raise over $</a:t>
            </a:r>
            <a:r>
              <a:rPr lang="en-US" dirty="0" smtClean="0"/>
              <a:t>250,000</a:t>
            </a:r>
          </a:p>
          <a:p>
            <a:pPr>
              <a:buFont typeface="Arial"/>
              <a:buChar char="•"/>
            </a:pPr>
            <a:r>
              <a:rPr lang="en-US" dirty="0" err="1"/>
              <a:t>Almaz</a:t>
            </a:r>
            <a:r>
              <a:rPr lang="en-US" dirty="0"/>
              <a:t> Capital, Y </a:t>
            </a:r>
            <a:r>
              <a:rPr lang="en-US" dirty="0" err="1"/>
              <a:t>Combinator</a:t>
            </a:r>
            <a:r>
              <a:rPr lang="en-US" dirty="0"/>
              <a:t>, and </a:t>
            </a:r>
            <a:r>
              <a:rPr lang="en-US" dirty="0" err="1"/>
              <a:t>AVentures</a:t>
            </a:r>
            <a:r>
              <a:rPr lang="en-US" dirty="0"/>
              <a:t> Capital, and brings </a:t>
            </a:r>
            <a:r>
              <a:rPr lang="en-US" dirty="0" err="1"/>
              <a:t>Petcube’s</a:t>
            </a:r>
            <a:r>
              <a:rPr lang="en-US" dirty="0"/>
              <a:t> total funding to $3.8 </a:t>
            </a:r>
            <a:r>
              <a:rPr lang="en-US" dirty="0" smtClean="0"/>
              <a:t>million to date</a:t>
            </a:r>
          </a:p>
          <a:p>
            <a:pPr>
              <a:buFont typeface="Arial"/>
              <a:buChar char="•"/>
            </a:pPr>
            <a:endParaRPr lang="en-US" dirty="0"/>
          </a:p>
        </p:txBody>
      </p:sp>
      <p:sp>
        <p:nvSpPr>
          <p:cNvPr id="5" name="Rectangle 4"/>
          <p:cNvSpPr/>
          <p:nvPr/>
        </p:nvSpPr>
        <p:spPr>
          <a:xfrm>
            <a:off x="238125" y="2943879"/>
            <a:ext cx="3206749" cy="2585323"/>
          </a:xfrm>
          <a:prstGeom prst="rect">
            <a:avLst/>
          </a:prstGeom>
          <a:solidFill>
            <a:schemeClr val="lt1">
              <a:alpha val="1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a:buChar char="•"/>
            </a:pPr>
            <a:r>
              <a:rPr lang="en-US" b="1" dirty="0" smtClean="0"/>
              <a:t>hire local biz </a:t>
            </a:r>
            <a:r>
              <a:rPr lang="en-US" b="1" dirty="0" err="1" smtClean="0"/>
              <a:t>dev</a:t>
            </a:r>
            <a:r>
              <a:rPr lang="en-US" b="1" dirty="0" smtClean="0"/>
              <a:t> (at no small salaries) = </a:t>
            </a:r>
            <a:r>
              <a:rPr lang="en-US" dirty="0" smtClean="0"/>
              <a:t>Significant burn rate</a:t>
            </a:r>
          </a:p>
          <a:p>
            <a:pPr marL="285750" indent="-285750">
              <a:buFont typeface="Arial"/>
              <a:buChar char="•"/>
            </a:pPr>
            <a:r>
              <a:rPr lang="en-US" dirty="0" smtClean="0"/>
              <a:t>B-2-C </a:t>
            </a:r>
            <a:r>
              <a:rPr lang="is-IS" dirty="0" smtClean="0"/>
              <a:t>… extremely tough for non-natives</a:t>
            </a:r>
          </a:p>
          <a:p>
            <a:pPr marL="285750" indent="-285750">
              <a:buFont typeface="Arial"/>
              <a:buChar char="•"/>
            </a:pPr>
            <a:r>
              <a:rPr lang="is-IS" dirty="0" smtClean="0"/>
              <a:t> hardware element (manufacturing, distribution, etc) ... </a:t>
            </a:r>
          </a:p>
          <a:p>
            <a:pPr marL="285750" indent="-285750">
              <a:buFont typeface="Arial"/>
              <a:buChar char="•"/>
            </a:pPr>
            <a:r>
              <a:rPr lang="en-US" dirty="0" smtClean="0"/>
              <a:t>M</a:t>
            </a:r>
            <a:r>
              <a:rPr lang="is-IS" dirty="0" smtClean="0"/>
              <a:t>assive squeeze to margins</a:t>
            </a:r>
          </a:p>
        </p:txBody>
      </p:sp>
    </p:spTree>
    <p:extLst>
      <p:ext uri="{BB962C8B-B14F-4D97-AF65-F5344CB8AC3E}">
        <p14:creationId xmlns:p14="http://schemas.microsoft.com/office/powerpoint/2010/main" val="297674109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4" name="Content Placeholder 3"/>
          <p:cNvSpPr>
            <a:spLocks noGrp="1"/>
          </p:cNvSpPr>
          <p:nvPr>
            <p:ph idx="1"/>
          </p:nvPr>
        </p:nvSpPr>
        <p:spPr>
          <a:xfrm>
            <a:off x="327384" y="1066983"/>
            <a:ext cx="8816616" cy="5251267"/>
          </a:xfrm>
        </p:spPr>
        <p:txBody>
          <a:bodyPr>
            <a:noAutofit/>
          </a:bodyPr>
          <a:lstStyle/>
          <a:p>
            <a:pPr marL="0" indent="0">
              <a:spcBef>
                <a:spcPts val="0"/>
              </a:spcBef>
            </a:pPr>
            <a:r>
              <a:rPr lang="en-US" sz="2800" b="0" dirty="0" smtClean="0">
                <a:latin typeface="American Typewriter"/>
                <a:cs typeface="American Typewriter"/>
              </a:rPr>
              <a:t>A curated way </a:t>
            </a:r>
            <a:r>
              <a:rPr lang="is-IS" sz="2800" b="0" dirty="0" smtClean="0">
                <a:latin typeface="American Typewriter"/>
                <a:cs typeface="American Typewriter"/>
              </a:rPr>
              <a:t>… </a:t>
            </a:r>
          </a:p>
          <a:p>
            <a:pPr marL="0" indent="0">
              <a:spcBef>
                <a:spcPts val="0"/>
              </a:spcBef>
            </a:pPr>
            <a:r>
              <a:rPr lang="is-IS" sz="2800" b="0" dirty="0" smtClean="0">
                <a:latin typeface="American Typewriter"/>
                <a:cs typeface="American Typewriter"/>
              </a:rPr>
              <a:t>for entrepreneurs, as well as foreign Venture Funds, Corporates, Ecosystem Builders</a:t>
            </a:r>
          </a:p>
          <a:p>
            <a:pPr marL="0" indent="0">
              <a:spcBef>
                <a:spcPts val="0"/>
              </a:spcBef>
            </a:pPr>
            <a:endParaRPr lang="is-IS" sz="2800" b="0" dirty="0">
              <a:latin typeface="American Typewriter"/>
              <a:cs typeface="American Typewriter"/>
            </a:endParaRPr>
          </a:p>
          <a:p>
            <a:pPr marL="0" indent="0">
              <a:spcBef>
                <a:spcPts val="0"/>
              </a:spcBef>
            </a:pPr>
            <a:r>
              <a:rPr lang="is-IS" sz="2800" b="0" dirty="0" smtClean="0">
                <a:latin typeface="American Typewriter"/>
                <a:cs typeface="American Typewriter"/>
              </a:rPr>
              <a:t>	Requirements:</a:t>
            </a:r>
          </a:p>
          <a:p>
            <a:pPr marL="0" indent="0">
              <a:spcBef>
                <a:spcPts val="0"/>
              </a:spcBef>
            </a:pPr>
            <a:r>
              <a:rPr lang="en-US" sz="2800" b="0" dirty="0" smtClean="0">
                <a:latin typeface="American Typewriter"/>
                <a:cs typeface="American Typewriter"/>
              </a:rPr>
              <a:t>	</a:t>
            </a:r>
          </a:p>
          <a:p>
            <a:pPr lvl="6">
              <a:spcBef>
                <a:spcPts val="0"/>
              </a:spcBef>
              <a:buFont typeface="Arial"/>
              <a:buChar char="•"/>
            </a:pPr>
            <a:r>
              <a:rPr lang="en-US" sz="2600" dirty="0" smtClean="0">
                <a:latin typeface="American Typewriter"/>
                <a:cs typeface="American Typewriter"/>
              </a:rPr>
              <a:t> P</a:t>
            </a:r>
            <a:r>
              <a:rPr lang="en-US" sz="2600" b="0" dirty="0" smtClean="0">
                <a:latin typeface="American Typewriter"/>
                <a:cs typeface="American Typewriter"/>
              </a:rPr>
              <a:t>lan ahead, ask for help</a:t>
            </a:r>
          </a:p>
          <a:p>
            <a:pPr lvl="5">
              <a:spcBef>
                <a:spcPts val="0"/>
              </a:spcBef>
              <a:buFont typeface="Arial"/>
              <a:buChar char="•"/>
            </a:pPr>
            <a:r>
              <a:rPr lang="en-US" sz="2600" b="0" dirty="0" smtClean="0">
                <a:latin typeface="American Typewriter"/>
                <a:cs typeface="American Typewriter"/>
              </a:rPr>
              <a:t>Spend lots </a:t>
            </a:r>
            <a:r>
              <a:rPr lang="en-US" sz="2600" b="0" dirty="0">
                <a:latin typeface="American Typewriter"/>
                <a:cs typeface="American Typewriter"/>
              </a:rPr>
              <a:t>of time on </a:t>
            </a:r>
            <a:r>
              <a:rPr lang="en-US" sz="2600" b="0" dirty="0" smtClean="0">
                <a:latin typeface="American Typewriter"/>
                <a:cs typeface="American Typewriter"/>
              </a:rPr>
              <a:t>planes</a:t>
            </a:r>
            <a:endParaRPr lang="en-US" sz="2600" b="0" dirty="0">
              <a:latin typeface="American Typewriter"/>
              <a:cs typeface="American Typewriter"/>
            </a:endParaRPr>
          </a:p>
          <a:p>
            <a:pPr lvl="4">
              <a:spcBef>
                <a:spcPts val="0"/>
              </a:spcBef>
              <a:buFont typeface="Arial"/>
              <a:buChar char="•"/>
            </a:pPr>
            <a:r>
              <a:rPr lang="en-US" sz="2800" b="0" dirty="0" smtClean="0">
                <a:latin typeface="American Typewriter"/>
                <a:cs typeface="American Typewriter"/>
              </a:rPr>
              <a:t>Create a presence </a:t>
            </a:r>
            <a:r>
              <a:rPr lang="en-US" sz="2800" b="0" dirty="0">
                <a:latin typeface="American Typewriter"/>
                <a:cs typeface="American Typewriter"/>
              </a:rPr>
              <a:t>in US</a:t>
            </a:r>
          </a:p>
          <a:p>
            <a:pPr lvl="5">
              <a:spcBef>
                <a:spcPts val="0"/>
              </a:spcBef>
              <a:buFont typeface="Arial"/>
              <a:buChar char="•"/>
            </a:pPr>
            <a:r>
              <a:rPr lang="en-US" sz="2600" b="0" dirty="0" smtClean="0">
                <a:latin typeface="American Typewriter"/>
                <a:cs typeface="American Typewriter"/>
              </a:rPr>
              <a:t>Generate momentum</a:t>
            </a:r>
          </a:p>
          <a:p>
            <a:pPr lvl="5">
              <a:spcBef>
                <a:spcPts val="0"/>
              </a:spcBef>
              <a:buFont typeface="Arial"/>
              <a:buChar char="•"/>
            </a:pPr>
            <a:r>
              <a:rPr lang="en-US" sz="2600" dirty="0" smtClean="0">
                <a:latin typeface="American Typewriter"/>
                <a:cs typeface="American Typewriter"/>
              </a:rPr>
              <a:t>Make silicon Valley a part of your Routine</a:t>
            </a:r>
            <a:endParaRPr lang="en-US" sz="2600" b="0" dirty="0" smtClean="0">
              <a:latin typeface="American Typewriter"/>
              <a:cs typeface="American Typewriter"/>
            </a:endParaRPr>
          </a:p>
        </p:txBody>
      </p:sp>
      <p:sp>
        <p:nvSpPr>
          <p:cNvPr id="6" name="Title 1"/>
          <p:cNvSpPr>
            <a:spLocks noGrp="1"/>
          </p:cNvSpPr>
          <p:nvPr>
            <p:ph type="title"/>
          </p:nvPr>
        </p:nvSpPr>
        <p:spPr>
          <a:xfrm>
            <a:off x="822960" y="365760"/>
            <a:ext cx="7520940" cy="548640"/>
          </a:xfrm>
        </p:spPr>
        <p:txBody>
          <a:bodyPr/>
          <a:lstStyle/>
          <a:p>
            <a:r>
              <a:rPr lang="en-US" dirty="0" smtClean="0"/>
              <a:t>The fourth path </a:t>
            </a:r>
            <a:r>
              <a:rPr lang="is-IS" dirty="0" smtClean="0"/>
              <a:t>…</a:t>
            </a:r>
            <a:r>
              <a:rPr lang="en-US" dirty="0" smtClean="0"/>
              <a:t> </a:t>
            </a:r>
            <a:endParaRPr lang="en-US" dirty="0"/>
          </a:p>
        </p:txBody>
      </p:sp>
      <p:sp>
        <p:nvSpPr>
          <p:cNvPr id="2" name="Rectangle 1"/>
          <p:cNvSpPr/>
          <p:nvPr/>
        </p:nvSpPr>
        <p:spPr>
          <a:xfrm>
            <a:off x="6223000" y="2782670"/>
            <a:ext cx="3651250" cy="1754327"/>
          </a:xfrm>
          <a:prstGeom prst="rect">
            <a:avLst/>
          </a:prstGeom>
        </p:spPr>
        <p:txBody>
          <a:bodyPr wrap="square">
            <a:spAutoFit/>
          </a:bodyPr>
          <a:lstStyle/>
          <a:p>
            <a:r>
              <a:rPr lang="en-US" dirty="0">
                <a:latin typeface="American Typewriter"/>
                <a:cs typeface="American Typewriter"/>
              </a:rPr>
              <a:t>Get Customer Traction </a:t>
            </a:r>
            <a:endParaRPr lang="en-US" dirty="0" smtClean="0">
              <a:latin typeface="American Typewriter"/>
              <a:cs typeface="American Typewriter"/>
            </a:endParaRPr>
          </a:p>
          <a:p>
            <a:r>
              <a:rPr lang="en-US" dirty="0" smtClean="0">
                <a:latin typeface="American Typewriter"/>
                <a:cs typeface="American Typewriter"/>
              </a:rPr>
              <a:t>in </a:t>
            </a:r>
            <a:r>
              <a:rPr lang="en-US" dirty="0">
                <a:latin typeface="American Typewriter"/>
                <a:cs typeface="American Typewriter"/>
              </a:rPr>
              <a:t>US</a:t>
            </a:r>
          </a:p>
          <a:p>
            <a:r>
              <a:rPr lang="is-IS" dirty="0" smtClean="0">
                <a:latin typeface="American Typewriter"/>
                <a:cs typeface="American Typewriter"/>
              </a:rPr>
              <a:t>… </a:t>
            </a:r>
            <a:r>
              <a:rPr lang="en-US" dirty="0" smtClean="0">
                <a:latin typeface="American Typewriter"/>
                <a:cs typeface="American Typewriter"/>
              </a:rPr>
              <a:t>THEN </a:t>
            </a:r>
            <a:r>
              <a:rPr lang="en-US" dirty="0">
                <a:latin typeface="American Typewriter"/>
                <a:cs typeface="American Typewriter"/>
              </a:rPr>
              <a:t>raise </a:t>
            </a:r>
            <a:r>
              <a:rPr lang="en-US" dirty="0" smtClean="0">
                <a:latin typeface="American Typewriter"/>
                <a:cs typeface="American Typewriter"/>
              </a:rPr>
              <a:t>money</a:t>
            </a:r>
          </a:p>
          <a:p>
            <a:endParaRPr lang="en-US" dirty="0">
              <a:latin typeface="American Typewriter"/>
              <a:cs typeface="American Typewriter"/>
            </a:endParaRPr>
          </a:p>
          <a:p>
            <a:r>
              <a:rPr lang="is-IS" dirty="0" smtClean="0">
                <a:latin typeface="American Typewriter"/>
                <a:cs typeface="American Typewriter"/>
              </a:rPr>
              <a:t>… this happens </a:t>
            </a:r>
          </a:p>
          <a:p>
            <a:r>
              <a:rPr lang="is-IS" dirty="0" smtClean="0">
                <a:latin typeface="American Typewriter"/>
                <a:cs typeface="American Typewriter"/>
              </a:rPr>
              <a:t>IN PARALLEL!</a:t>
            </a:r>
            <a:endParaRPr lang="en-US" dirty="0">
              <a:latin typeface="American Typewriter"/>
              <a:cs typeface="American Typewriter"/>
            </a:endParaRPr>
          </a:p>
        </p:txBody>
      </p:sp>
    </p:spTree>
    <p:extLst>
      <p:ext uri="{BB962C8B-B14F-4D97-AF65-F5344CB8AC3E}">
        <p14:creationId xmlns:p14="http://schemas.microsoft.com/office/powerpoint/2010/main" val="58446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1" name="Object 2"/>
          <p:cNvGraphicFramePr>
            <a:graphicFrameLocks noGrp="1" noChangeAspect="1"/>
          </p:cNvGraphicFramePr>
          <p:nvPr>
            <p:ph type="ctrTitle"/>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40" name="Bitmap Image" r:id="rId3" imgW="7628571" imgH="4772691" progId="Paint.Picture">
                  <p:embed/>
                </p:oleObj>
              </mc:Choice>
              <mc:Fallback>
                <p:oleObj name="Bitmap Image" r:id="rId3" imgW="7628571" imgH="477269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8527771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47650"/>
            <a:ext cx="9097433" cy="877062"/>
          </a:xfrm>
        </p:spPr>
        <p:txBody>
          <a:bodyPr vert="horz" lIns="0" tIns="0" rIns="91440" bIns="0" rtlCol="0" anchor="t" anchorCtr="0">
            <a:noAutofit/>
          </a:bodyPr>
          <a:lstStyle/>
          <a:p>
            <a:pPr algn="ctr"/>
            <a:r>
              <a:rPr lang="en-US" b="1" dirty="0" smtClean="0">
                <a:solidFill>
                  <a:srgbClr val="000000"/>
                </a:solidFill>
                <a:latin typeface="Calibri" panose="020F0502020204030204" pitchFamily="34" charset="0"/>
              </a:rPr>
              <a:t>There is no such thing as ‘fundraising mode’ </a:t>
            </a:r>
            <a:r>
              <a:rPr lang="is-IS" b="1" dirty="0" smtClean="0">
                <a:solidFill>
                  <a:srgbClr val="000000"/>
                </a:solidFill>
                <a:latin typeface="Calibri" panose="020F0502020204030204" pitchFamily="34" charset="0"/>
              </a:rPr>
              <a:t>…. </a:t>
            </a:r>
            <a:br>
              <a:rPr lang="is-IS" b="1" dirty="0" smtClean="0">
                <a:solidFill>
                  <a:srgbClr val="000000"/>
                </a:solidFill>
                <a:latin typeface="Calibri" panose="020F0502020204030204" pitchFamily="34" charset="0"/>
              </a:rPr>
            </a:br>
            <a:r>
              <a:rPr lang="en-US" b="1" dirty="0" smtClean="0">
                <a:solidFill>
                  <a:srgbClr val="000000"/>
                </a:solidFill>
                <a:latin typeface="Calibri" panose="020F0502020204030204" pitchFamily="34" charset="0"/>
              </a:rPr>
              <a:t>Y</a:t>
            </a:r>
            <a:r>
              <a:rPr lang="is-IS" b="1" dirty="0" smtClean="0">
                <a:solidFill>
                  <a:srgbClr val="000000"/>
                </a:solidFill>
                <a:latin typeface="Calibri" panose="020F0502020204030204" pitchFamily="34" charset="0"/>
              </a:rPr>
              <a:t>ou are always fundraising</a:t>
            </a:r>
            <a:endParaRPr lang="en-US" b="1" dirty="0">
              <a:solidFill>
                <a:srgbClr val="000000"/>
              </a:solidFill>
              <a:latin typeface="Calibri" panose="020F0502020204030204" pitchFamily="34" charset="0"/>
            </a:endParaRPr>
          </a:p>
        </p:txBody>
      </p:sp>
      <p:sp>
        <p:nvSpPr>
          <p:cNvPr id="5" name="Content Placeholder 2"/>
          <p:cNvSpPr txBox="1">
            <a:spLocks/>
          </p:cNvSpPr>
          <p:nvPr/>
        </p:nvSpPr>
        <p:spPr>
          <a:xfrm>
            <a:off x="58418" y="2010068"/>
            <a:ext cx="4061046" cy="4701628"/>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Tx/>
              <a:buNone/>
            </a:pPr>
            <a:r>
              <a:rPr lang="en-US" sz="3200" dirty="0" smtClean="0">
                <a:latin typeface="American Typewriter"/>
                <a:cs typeface="American Typewriter"/>
              </a:rPr>
              <a:t>Product/Market </a:t>
            </a:r>
            <a:r>
              <a:rPr lang="en-US" sz="3200" dirty="0">
                <a:latin typeface="American Typewriter"/>
                <a:cs typeface="American Typewriter"/>
              </a:rPr>
              <a:t>F</a:t>
            </a:r>
            <a:r>
              <a:rPr lang="en-US" sz="3200" dirty="0" smtClean="0">
                <a:latin typeface="American Typewriter"/>
                <a:cs typeface="American Typewriter"/>
              </a:rPr>
              <a:t>it</a:t>
            </a:r>
          </a:p>
          <a:p>
            <a:pPr marL="0" indent="0" algn="ctr">
              <a:spcBef>
                <a:spcPts val="0"/>
              </a:spcBef>
              <a:buFontTx/>
              <a:buNone/>
            </a:pPr>
            <a:r>
              <a:rPr lang="en-US" sz="2400" i="1" dirty="0" smtClean="0">
                <a:latin typeface="American Typewriter"/>
                <a:cs typeface="American Typewriter"/>
              </a:rPr>
              <a:t>(do your customers want what you are selling?)</a:t>
            </a:r>
          </a:p>
          <a:p>
            <a:pPr marL="0" indent="0" algn="ctr">
              <a:spcBef>
                <a:spcPts val="0"/>
              </a:spcBef>
              <a:buFontTx/>
              <a:buNone/>
            </a:pPr>
            <a:r>
              <a:rPr lang="en-US" sz="2800" dirty="0" smtClean="0">
                <a:latin typeface="American Typewriter"/>
                <a:cs typeface="American Typewriter"/>
              </a:rPr>
              <a:t>+</a:t>
            </a:r>
          </a:p>
          <a:p>
            <a:pPr marL="0" indent="0" algn="ctr">
              <a:spcBef>
                <a:spcPts val="0"/>
              </a:spcBef>
              <a:buFontTx/>
              <a:buNone/>
            </a:pPr>
            <a:r>
              <a:rPr lang="en-US" sz="3200" dirty="0" smtClean="0">
                <a:latin typeface="American Typewriter"/>
                <a:cs typeface="American Typewriter"/>
              </a:rPr>
              <a:t>Distribution</a:t>
            </a:r>
          </a:p>
          <a:p>
            <a:pPr marL="0" indent="0" algn="ctr">
              <a:spcBef>
                <a:spcPts val="0"/>
              </a:spcBef>
              <a:buFontTx/>
              <a:buNone/>
            </a:pPr>
            <a:r>
              <a:rPr lang="en-US" sz="2400" dirty="0" smtClean="0">
                <a:latin typeface="American Typewriter"/>
                <a:cs typeface="American Typewriter"/>
              </a:rPr>
              <a:t>(can you effectively get your product to your customers?)</a:t>
            </a:r>
            <a:endParaRPr lang="en-US" sz="2400" dirty="0">
              <a:latin typeface="American Typewriter"/>
              <a:cs typeface="American Typewriter"/>
            </a:endParaRPr>
          </a:p>
          <a:p>
            <a:pPr marL="0" indent="0" algn="ctr">
              <a:spcBef>
                <a:spcPts val="0"/>
              </a:spcBef>
              <a:buNone/>
            </a:pPr>
            <a:r>
              <a:rPr lang="en-US" sz="2800" dirty="0">
                <a:latin typeface="American Typewriter"/>
                <a:cs typeface="American Typewriter"/>
              </a:rPr>
              <a:t>+</a:t>
            </a:r>
          </a:p>
          <a:p>
            <a:pPr marL="0" indent="0" algn="ctr">
              <a:spcBef>
                <a:spcPts val="0"/>
              </a:spcBef>
              <a:buFontTx/>
              <a:buNone/>
            </a:pPr>
            <a:r>
              <a:rPr lang="en-US" sz="3200" dirty="0" smtClean="0">
                <a:latin typeface="American Typewriter"/>
                <a:cs typeface="American Typewriter"/>
              </a:rPr>
              <a:t>Business </a:t>
            </a:r>
            <a:r>
              <a:rPr lang="en-US" sz="3200" dirty="0">
                <a:latin typeface="American Typewriter"/>
                <a:cs typeface="American Typewriter"/>
              </a:rPr>
              <a:t>M</a:t>
            </a:r>
            <a:r>
              <a:rPr lang="en-US" sz="3200" dirty="0" smtClean="0">
                <a:latin typeface="American Typewriter"/>
                <a:cs typeface="American Typewriter"/>
              </a:rPr>
              <a:t>odel</a:t>
            </a:r>
          </a:p>
          <a:p>
            <a:pPr marL="0" indent="0" algn="ctr">
              <a:spcBef>
                <a:spcPts val="0"/>
              </a:spcBef>
              <a:buFontTx/>
              <a:buNone/>
            </a:pPr>
            <a:r>
              <a:rPr lang="en-US" sz="2400" i="1" dirty="0" smtClean="0">
                <a:latin typeface="American Typewriter"/>
                <a:cs typeface="American Typewriter"/>
              </a:rPr>
              <a:t>(are you able to</a:t>
            </a:r>
          </a:p>
          <a:p>
            <a:pPr marL="0" indent="0" algn="ctr">
              <a:spcBef>
                <a:spcPts val="0"/>
              </a:spcBef>
              <a:buFontTx/>
              <a:buNone/>
            </a:pPr>
            <a:r>
              <a:rPr lang="en-US" sz="2400" i="1" dirty="0" smtClean="0">
                <a:latin typeface="American Typewriter"/>
                <a:cs typeface="American Typewriter"/>
              </a:rPr>
              <a:t>make money?)</a:t>
            </a:r>
            <a:endParaRPr lang="en-US" sz="2400" i="1" dirty="0">
              <a:latin typeface="American Typewriter"/>
              <a:cs typeface="American Typewriter"/>
            </a:endParaRPr>
          </a:p>
        </p:txBody>
      </p:sp>
      <p:sp>
        <p:nvSpPr>
          <p:cNvPr id="8" name="Chevron 7"/>
          <p:cNvSpPr/>
          <p:nvPr/>
        </p:nvSpPr>
        <p:spPr>
          <a:xfrm>
            <a:off x="4140200" y="2691193"/>
            <a:ext cx="1104900" cy="2548319"/>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9" name="Content Placeholder 2"/>
          <p:cNvSpPr txBox="1">
            <a:spLocks/>
          </p:cNvSpPr>
          <p:nvPr/>
        </p:nvSpPr>
        <p:spPr>
          <a:xfrm>
            <a:off x="4365625" y="1255183"/>
            <a:ext cx="4778375" cy="600647"/>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3600" b="1" dirty="0" smtClean="0">
                <a:latin typeface="American Typewriter"/>
                <a:cs typeface="American Typewriter"/>
              </a:rPr>
              <a:t>Create Momentum</a:t>
            </a:r>
            <a:endParaRPr lang="en-US" sz="2800" i="1" dirty="0" smtClean="0">
              <a:latin typeface="American Typewriter"/>
              <a:cs typeface="American Typewriter"/>
            </a:endParaRPr>
          </a:p>
          <a:p>
            <a:pPr marL="0" indent="0" algn="ctr">
              <a:buFontTx/>
              <a:buNone/>
            </a:pPr>
            <a:endParaRPr lang="en-US" sz="2800" i="1" dirty="0">
              <a:latin typeface="American Typewriter"/>
              <a:cs typeface="American Typewriter"/>
            </a:endParaRPr>
          </a:p>
        </p:txBody>
      </p:sp>
      <p:sp>
        <p:nvSpPr>
          <p:cNvPr id="10" name="Content Placeholder 2"/>
          <p:cNvSpPr txBox="1">
            <a:spLocks/>
          </p:cNvSpPr>
          <p:nvPr/>
        </p:nvSpPr>
        <p:spPr>
          <a:xfrm>
            <a:off x="5395378" y="2150638"/>
            <a:ext cx="4870450" cy="1081109"/>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0700" indent="-520700">
              <a:buFontTx/>
              <a:buNone/>
            </a:pPr>
            <a:r>
              <a:rPr lang="en-US" sz="2800" dirty="0" smtClean="0">
                <a:latin typeface="American Typewriter"/>
                <a:cs typeface="American Typewriter"/>
              </a:rPr>
              <a:t>Users</a:t>
            </a:r>
          </a:p>
          <a:p>
            <a:pPr marL="520700" indent="-520700">
              <a:buFontTx/>
              <a:buNone/>
            </a:pPr>
            <a:r>
              <a:rPr lang="en-US" sz="2800" dirty="0" smtClean="0">
                <a:latin typeface="American Typewriter"/>
                <a:cs typeface="American Typewriter"/>
              </a:rPr>
              <a:t>Customers</a:t>
            </a:r>
          </a:p>
        </p:txBody>
      </p:sp>
      <p:sp>
        <p:nvSpPr>
          <p:cNvPr id="11" name="Content Placeholder 2"/>
          <p:cNvSpPr txBox="1">
            <a:spLocks/>
          </p:cNvSpPr>
          <p:nvPr/>
        </p:nvSpPr>
        <p:spPr>
          <a:xfrm>
            <a:off x="5395378" y="3135142"/>
            <a:ext cx="4870450" cy="3814233"/>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0700" indent="-520700">
              <a:buFontTx/>
              <a:buNone/>
            </a:pPr>
            <a:r>
              <a:rPr lang="en-US" sz="2800" dirty="0" smtClean="0">
                <a:latin typeface="American Typewriter"/>
                <a:cs typeface="American Typewriter"/>
              </a:rPr>
              <a:t>Partners</a:t>
            </a:r>
          </a:p>
          <a:p>
            <a:pPr marL="520700" indent="-520700">
              <a:buFontTx/>
              <a:buNone/>
            </a:pPr>
            <a:r>
              <a:rPr lang="en-US" sz="2800" dirty="0" smtClean="0">
                <a:latin typeface="American Typewriter"/>
                <a:cs typeface="American Typewriter"/>
              </a:rPr>
              <a:t>Advisors</a:t>
            </a:r>
          </a:p>
          <a:p>
            <a:pPr marL="520700" indent="-520700">
              <a:buFontTx/>
              <a:buNone/>
            </a:pPr>
            <a:r>
              <a:rPr lang="en-US" sz="2800" dirty="0" smtClean="0">
                <a:latin typeface="American Typewriter"/>
                <a:cs typeface="American Typewriter"/>
              </a:rPr>
              <a:t>New Hires</a:t>
            </a:r>
          </a:p>
          <a:p>
            <a:pPr marL="520700" indent="-520700">
              <a:buFontTx/>
              <a:buNone/>
            </a:pPr>
            <a:r>
              <a:rPr lang="en-US" sz="2800" dirty="0" smtClean="0">
                <a:latin typeface="American Typewriter"/>
                <a:cs typeface="American Typewriter"/>
              </a:rPr>
              <a:t>Investment Commitment</a:t>
            </a:r>
          </a:p>
          <a:p>
            <a:pPr marL="520700" indent="-520700">
              <a:buFontTx/>
              <a:buNone/>
            </a:pPr>
            <a:r>
              <a:rPr lang="en-US" sz="2800" dirty="0" smtClean="0">
                <a:latin typeface="American Typewriter"/>
                <a:cs typeface="American Typewriter"/>
              </a:rPr>
              <a:t>Thought Leadership</a:t>
            </a:r>
          </a:p>
          <a:p>
            <a:pPr marL="520700" indent="-520700">
              <a:buFontTx/>
              <a:buNone/>
            </a:pPr>
            <a:r>
              <a:rPr lang="en-US" sz="2800" dirty="0" smtClean="0">
                <a:latin typeface="American Typewriter"/>
                <a:cs typeface="American Typewriter"/>
              </a:rPr>
              <a:t>Press</a:t>
            </a:r>
          </a:p>
          <a:p>
            <a:pPr marL="520700" indent="-520700">
              <a:buFontTx/>
              <a:buNone/>
            </a:pPr>
            <a:endParaRPr lang="en-US" sz="2800" dirty="0" smtClean="0">
              <a:latin typeface="American Typewriter"/>
              <a:cs typeface="American Typewriter"/>
            </a:endParaRPr>
          </a:p>
        </p:txBody>
      </p:sp>
      <p:sp>
        <p:nvSpPr>
          <p:cNvPr id="12" name="Content Placeholder 2"/>
          <p:cNvSpPr txBox="1">
            <a:spLocks/>
          </p:cNvSpPr>
          <p:nvPr/>
        </p:nvSpPr>
        <p:spPr>
          <a:xfrm>
            <a:off x="139491" y="1245730"/>
            <a:ext cx="3898900" cy="600647"/>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3600" b="1" dirty="0" smtClean="0">
                <a:latin typeface="American Typewriter"/>
                <a:cs typeface="American Typewriter"/>
              </a:rPr>
              <a:t>Build a Business</a:t>
            </a:r>
            <a:endParaRPr lang="en-US" sz="2800" i="1" dirty="0" smtClean="0">
              <a:latin typeface="American Typewriter"/>
              <a:cs typeface="American Typewriter"/>
            </a:endParaRPr>
          </a:p>
          <a:p>
            <a:pPr marL="0" indent="0" algn="ctr">
              <a:buFontTx/>
              <a:buNone/>
            </a:pPr>
            <a:endParaRPr lang="en-US" sz="2800" i="1" dirty="0">
              <a:latin typeface="Calibri" pitchFamily="34" charset="0"/>
            </a:endParaRPr>
          </a:p>
        </p:txBody>
      </p:sp>
    </p:spTree>
    <p:extLst>
      <p:ext uri="{BB962C8B-B14F-4D97-AF65-F5344CB8AC3E}">
        <p14:creationId xmlns:p14="http://schemas.microsoft.com/office/powerpoint/2010/main" val="3051512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9993" y="1222843"/>
            <a:ext cx="3028199" cy="1077218"/>
          </a:xfrm>
          <a:prstGeom prst="rect">
            <a:avLst/>
          </a:prstGeom>
        </p:spPr>
        <p:txBody>
          <a:bodyPr wrap="square">
            <a:spAutoFit/>
          </a:bodyPr>
          <a:lstStyle/>
          <a:p>
            <a:pPr algn="ctr"/>
            <a:r>
              <a:rPr lang="en-US" sz="3200" dirty="0" smtClean="0">
                <a:solidFill>
                  <a:prstClr val="black"/>
                </a:solidFill>
              </a:rPr>
              <a:t>Early Adopters and Customers</a:t>
            </a:r>
            <a:endParaRPr lang="en-US" sz="3200" dirty="0">
              <a:solidFill>
                <a:prstClr val="black"/>
              </a:solidFill>
            </a:endParaRPr>
          </a:p>
        </p:txBody>
      </p:sp>
      <p:sp>
        <p:nvSpPr>
          <p:cNvPr id="5" name="Rectangle 4"/>
          <p:cNvSpPr/>
          <p:nvPr/>
        </p:nvSpPr>
        <p:spPr>
          <a:xfrm>
            <a:off x="108857" y="5245286"/>
            <a:ext cx="2825932" cy="1077218"/>
          </a:xfrm>
          <a:prstGeom prst="rect">
            <a:avLst/>
          </a:prstGeom>
        </p:spPr>
        <p:txBody>
          <a:bodyPr wrap="square">
            <a:spAutoFit/>
          </a:bodyPr>
          <a:lstStyle/>
          <a:p>
            <a:pPr algn="ctr"/>
            <a:r>
              <a:rPr lang="en-US" sz="3200" dirty="0" smtClean="0">
                <a:solidFill>
                  <a:prstClr val="black"/>
                </a:solidFill>
              </a:rPr>
              <a:t>Knowledge </a:t>
            </a:r>
            <a:r>
              <a:rPr lang="en-US" sz="3200" dirty="0">
                <a:solidFill>
                  <a:prstClr val="black"/>
                </a:solidFill>
              </a:rPr>
              <a:t>&amp; </a:t>
            </a:r>
            <a:r>
              <a:rPr lang="en-US" sz="3200" dirty="0" smtClean="0">
                <a:solidFill>
                  <a:prstClr val="black"/>
                </a:solidFill>
              </a:rPr>
              <a:t>Innovation</a:t>
            </a:r>
            <a:endParaRPr lang="en-US" sz="3200" dirty="0">
              <a:solidFill>
                <a:prstClr val="black"/>
              </a:solidFill>
            </a:endParaRPr>
          </a:p>
        </p:txBody>
      </p:sp>
      <p:sp>
        <p:nvSpPr>
          <p:cNvPr id="6" name="Rectangle 5"/>
          <p:cNvSpPr/>
          <p:nvPr/>
        </p:nvSpPr>
        <p:spPr>
          <a:xfrm>
            <a:off x="6477339" y="5355014"/>
            <a:ext cx="2502069" cy="1077218"/>
          </a:xfrm>
          <a:prstGeom prst="rect">
            <a:avLst/>
          </a:prstGeom>
        </p:spPr>
        <p:txBody>
          <a:bodyPr wrap="square">
            <a:spAutoFit/>
          </a:bodyPr>
          <a:lstStyle/>
          <a:p>
            <a:pPr algn="ctr"/>
            <a:r>
              <a:rPr lang="en-US" sz="3200" dirty="0" smtClean="0">
                <a:solidFill>
                  <a:prstClr val="black"/>
                </a:solidFill>
              </a:rPr>
              <a:t>Multi-stage </a:t>
            </a:r>
            <a:r>
              <a:rPr lang="en-US" sz="3200" dirty="0">
                <a:solidFill>
                  <a:prstClr val="black"/>
                </a:solidFill>
              </a:rPr>
              <a:t>Capital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473" y="3928071"/>
            <a:ext cx="680983" cy="131721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156" y="2300061"/>
            <a:ext cx="1219200" cy="1219200"/>
          </a:xfrm>
          <a:prstGeom prst="rect">
            <a:avLst/>
          </a:prstGeom>
        </p:spPr>
      </p:pic>
      <p:cxnSp>
        <p:nvCxnSpPr>
          <p:cNvPr id="17" name="Straight Connector 16"/>
          <p:cNvCxnSpPr/>
          <p:nvPr/>
        </p:nvCxnSpPr>
        <p:spPr>
          <a:xfrm>
            <a:off x="5358384" y="2825496"/>
            <a:ext cx="1989065" cy="1792224"/>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956819" y="2825496"/>
            <a:ext cx="1868310" cy="1761182"/>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707889" y="5047488"/>
            <a:ext cx="3837993" cy="0"/>
          </a:xfrm>
          <a:prstGeom prst="line">
            <a:avLst/>
          </a:prstGeom>
          <a:ln w="57150"/>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61" y="4045553"/>
            <a:ext cx="1309461" cy="1309461"/>
          </a:xfrm>
          <a:prstGeom prst="rect">
            <a:avLst/>
          </a:prstGeom>
        </p:spPr>
      </p:pic>
      <p:sp>
        <p:nvSpPr>
          <p:cNvPr id="13" name="Title 1"/>
          <p:cNvSpPr>
            <a:spLocks noGrp="1"/>
          </p:cNvSpPr>
          <p:nvPr>
            <p:ph type="title"/>
          </p:nvPr>
        </p:nvSpPr>
        <p:spPr>
          <a:xfrm>
            <a:off x="822960" y="365760"/>
            <a:ext cx="7520940" cy="548640"/>
          </a:xfrm>
        </p:spPr>
        <p:txBody>
          <a:bodyPr/>
          <a:lstStyle/>
          <a:p>
            <a:r>
              <a:rPr lang="en-US" dirty="0" smtClean="0"/>
              <a:t>Silicon Valley = reinforcing ecosystem</a:t>
            </a:r>
            <a:endParaRPr lang="en-US" dirty="0"/>
          </a:p>
        </p:txBody>
      </p:sp>
    </p:spTree>
    <p:extLst>
      <p:ext uri="{BB962C8B-B14F-4D97-AF65-F5344CB8AC3E}">
        <p14:creationId xmlns:p14="http://schemas.microsoft.com/office/powerpoint/2010/main" val="81845238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692198"/>
            <a:ext cx="1760537" cy="794834"/>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0700" indent="-520700" algn="ctr">
              <a:buFontTx/>
              <a:buNone/>
            </a:pPr>
            <a:r>
              <a:rPr lang="en-US" sz="4400" b="1" dirty="0" smtClean="0">
                <a:latin typeface="American Typewriter"/>
                <a:cs typeface="American Typewriter"/>
              </a:rPr>
              <a:t>Set-up</a:t>
            </a:r>
            <a:endParaRPr lang="en-US" sz="4400" b="1" dirty="0">
              <a:latin typeface="American Typewriter"/>
              <a:cs typeface="American Typewriter"/>
            </a:endParaRPr>
          </a:p>
        </p:txBody>
      </p:sp>
      <p:sp>
        <p:nvSpPr>
          <p:cNvPr id="3" name="Content Placeholder 2"/>
          <p:cNvSpPr txBox="1">
            <a:spLocks/>
          </p:cNvSpPr>
          <p:nvPr/>
        </p:nvSpPr>
        <p:spPr>
          <a:xfrm>
            <a:off x="3260325" y="1692198"/>
            <a:ext cx="1839120" cy="810012"/>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0700" indent="-520700" algn="ctr">
              <a:buFontTx/>
              <a:buNone/>
            </a:pPr>
            <a:r>
              <a:rPr lang="en-US" sz="4400" b="1" dirty="0" smtClean="0">
                <a:latin typeface="American Typewriter"/>
                <a:cs typeface="American Typewriter"/>
              </a:rPr>
              <a:t>Visit</a:t>
            </a:r>
            <a:endParaRPr lang="en-US" sz="4400" b="1" dirty="0">
              <a:latin typeface="American Typewriter"/>
              <a:cs typeface="American Typewriter"/>
            </a:endParaRPr>
          </a:p>
        </p:txBody>
      </p:sp>
      <p:sp>
        <p:nvSpPr>
          <p:cNvPr id="5" name="Content Placeholder 2"/>
          <p:cNvSpPr txBox="1">
            <a:spLocks/>
          </p:cNvSpPr>
          <p:nvPr/>
        </p:nvSpPr>
        <p:spPr>
          <a:xfrm>
            <a:off x="6051549" y="1692198"/>
            <a:ext cx="2706687" cy="693389"/>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0700" indent="-520700" algn="ctr">
              <a:buFontTx/>
              <a:buNone/>
            </a:pPr>
            <a:r>
              <a:rPr lang="en-US" sz="4400" b="1" dirty="0" smtClean="0">
                <a:latin typeface="American Typewriter"/>
                <a:cs typeface="American Typewriter"/>
              </a:rPr>
              <a:t>Follow-Up</a:t>
            </a:r>
            <a:endParaRPr lang="en-US" sz="4400" b="1" dirty="0">
              <a:latin typeface="American Typewriter"/>
              <a:cs typeface="American Typewriter"/>
            </a:endParaRPr>
          </a:p>
        </p:txBody>
      </p:sp>
      <p:sp>
        <p:nvSpPr>
          <p:cNvPr id="7" name="Content Placeholder 2"/>
          <p:cNvSpPr txBox="1">
            <a:spLocks/>
          </p:cNvSpPr>
          <p:nvPr/>
        </p:nvSpPr>
        <p:spPr>
          <a:xfrm>
            <a:off x="253999" y="2758998"/>
            <a:ext cx="2166938" cy="794834"/>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3200" b="1" i="1" dirty="0" smtClean="0">
                <a:latin typeface="American Typewriter"/>
                <a:cs typeface="American Typewriter"/>
              </a:rPr>
              <a:t>Planning Ahead</a:t>
            </a:r>
            <a:endParaRPr lang="en-US" sz="3200" b="1" i="1" dirty="0">
              <a:latin typeface="American Typewriter"/>
              <a:cs typeface="American Typewriter"/>
            </a:endParaRPr>
          </a:p>
        </p:txBody>
      </p:sp>
      <p:sp>
        <p:nvSpPr>
          <p:cNvPr id="8" name="Content Placeholder 2"/>
          <p:cNvSpPr txBox="1">
            <a:spLocks/>
          </p:cNvSpPr>
          <p:nvPr/>
        </p:nvSpPr>
        <p:spPr>
          <a:xfrm>
            <a:off x="3426616" y="2758998"/>
            <a:ext cx="1496220" cy="794834"/>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3200" b="1" i="1" dirty="0" smtClean="0">
                <a:latin typeface="American Typewriter"/>
                <a:cs typeface="American Typewriter"/>
              </a:rPr>
              <a:t>What To Do</a:t>
            </a:r>
            <a:endParaRPr lang="en-US" sz="3200" b="1" i="1" dirty="0">
              <a:latin typeface="American Typewriter"/>
              <a:cs typeface="American Typewriter"/>
            </a:endParaRPr>
          </a:p>
        </p:txBody>
      </p:sp>
      <p:sp>
        <p:nvSpPr>
          <p:cNvPr id="9" name="Content Placeholder 2"/>
          <p:cNvSpPr txBox="1">
            <a:spLocks/>
          </p:cNvSpPr>
          <p:nvPr/>
        </p:nvSpPr>
        <p:spPr>
          <a:xfrm>
            <a:off x="5938832" y="2758998"/>
            <a:ext cx="2959104" cy="794834"/>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3200" b="1" i="1" dirty="0" smtClean="0">
                <a:latin typeface="American Typewriter"/>
                <a:cs typeface="American Typewriter"/>
              </a:rPr>
              <a:t>Ensuring Continuation</a:t>
            </a:r>
            <a:endParaRPr lang="en-US" sz="3200" b="1" i="1" dirty="0">
              <a:latin typeface="American Typewriter"/>
              <a:cs typeface="American Typewriter"/>
            </a:endParaRPr>
          </a:p>
        </p:txBody>
      </p:sp>
      <p:sp>
        <p:nvSpPr>
          <p:cNvPr id="10" name="Right Arrow 9"/>
          <p:cNvSpPr/>
          <p:nvPr/>
        </p:nvSpPr>
        <p:spPr>
          <a:xfrm>
            <a:off x="2420937" y="1923856"/>
            <a:ext cx="839388" cy="3466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merican Typewriter"/>
              <a:cs typeface="American Typewriter"/>
            </a:endParaRPr>
          </a:p>
        </p:txBody>
      </p:sp>
      <p:sp>
        <p:nvSpPr>
          <p:cNvPr id="11" name="Right Arrow 10"/>
          <p:cNvSpPr/>
          <p:nvPr/>
        </p:nvSpPr>
        <p:spPr>
          <a:xfrm>
            <a:off x="5087339" y="1923856"/>
            <a:ext cx="839388" cy="3466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merican Typewriter"/>
              <a:cs typeface="American Typewriter"/>
            </a:endParaRPr>
          </a:p>
        </p:txBody>
      </p:sp>
      <p:sp>
        <p:nvSpPr>
          <p:cNvPr id="12" name="Title 1"/>
          <p:cNvSpPr>
            <a:spLocks noGrp="1"/>
          </p:cNvSpPr>
          <p:nvPr>
            <p:ph type="title"/>
          </p:nvPr>
        </p:nvSpPr>
        <p:spPr>
          <a:xfrm>
            <a:off x="457200" y="448565"/>
            <a:ext cx="8229600" cy="521208"/>
          </a:xfrm>
        </p:spPr>
        <p:txBody>
          <a:bodyPr>
            <a:noAutofit/>
          </a:bodyPr>
          <a:lstStyle/>
          <a:p>
            <a:pPr algn="ctr"/>
            <a:r>
              <a:rPr lang="en-US" b="1" dirty="0" smtClean="0">
                <a:solidFill>
                  <a:schemeClr val="bg1"/>
                </a:solidFill>
                <a:latin typeface="American Typewriter"/>
                <a:cs typeface="American Typewriter"/>
              </a:rPr>
              <a:t>Creating Momentum</a:t>
            </a:r>
            <a:endParaRPr lang="en-US" b="1" dirty="0">
              <a:solidFill>
                <a:schemeClr val="bg1"/>
              </a:solidFill>
              <a:latin typeface="American Typewriter"/>
              <a:cs typeface="American Typewriter"/>
            </a:endParaRPr>
          </a:p>
        </p:txBody>
      </p:sp>
      <p:sp>
        <p:nvSpPr>
          <p:cNvPr id="13" name="Content Placeholder 2"/>
          <p:cNvSpPr txBox="1">
            <a:spLocks/>
          </p:cNvSpPr>
          <p:nvPr/>
        </p:nvSpPr>
        <p:spPr>
          <a:xfrm>
            <a:off x="2901949" y="4463973"/>
            <a:ext cx="2706687" cy="693389"/>
          </a:xfrm>
          <a:prstGeom prst="rect">
            <a:avLst/>
          </a:prstGeom>
        </p:spPr>
        <p:txBody>
          <a:bodyPr vert="horz" lIns="0" tIns="45720" rIns="91440" bIns="45720" rtlCol="0">
            <a:noAutofit/>
          </a:bodyPr>
          <a:lstStyle>
            <a:lvl1pPr marL="201168"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1pPr>
            <a:lvl2pPr marL="74295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2pPr>
            <a:lvl3pPr marL="11430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3pPr>
            <a:lvl4pPr marL="16002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4pPr>
            <a:lvl5pPr marL="2057400" indent="-201168" algn="l" defTabSz="457200" rtl="0" eaLnBrk="1" latinLnBrk="0" hangingPunct="1">
              <a:spcBef>
                <a:spcPct val="20000"/>
              </a:spcBef>
              <a:buSzPct val="100000"/>
              <a:buFontTx/>
              <a:buBlip>
                <a:blip r:embed="rId2"/>
              </a:buBlip>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0700" indent="-520700" algn="ctr">
              <a:buFontTx/>
              <a:buNone/>
            </a:pPr>
            <a:r>
              <a:rPr lang="en-US" sz="4400" b="1" dirty="0" smtClean="0">
                <a:latin typeface="American Typewriter"/>
                <a:cs typeface="American Typewriter"/>
              </a:rPr>
              <a:t>Repeat </a:t>
            </a:r>
            <a:r>
              <a:rPr lang="is-IS" sz="4400" b="1" dirty="0" smtClean="0">
                <a:latin typeface="American Typewriter"/>
                <a:cs typeface="American Typewriter"/>
              </a:rPr>
              <a:t>…</a:t>
            </a:r>
            <a:endParaRPr lang="en-US" sz="4400" b="1" dirty="0">
              <a:latin typeface="American Typewriter"/>
              <a:cs typeface="American Typewriter"/>
            </a:endParaRPr>
          </a:p>
        </p:txBody>
      </p:sp>
    </p:spTree>
    <p:extLst>
      <p:ext uri="{BB962C8B-B14F-4D97-AF65-F5344CB8AC3E}">
        <p14:creationId xmlns:p14="http://schemas.microsoft.com/office/powerpoint/2010/main" val="415694594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48565"/>
            <a:ext cx="8229600" cy="521208"/>
          </a:xfrm>
        </p:spPr>
        <p:txBody>
          <a:bodyPr>
            <a:noAutofit/>
          </a:bodyPr>
          <a:lstStyle/>
          <a:p>
            <a:pPr algn="ctr"/>
            <a:r>
              <a:rPr lang="en-US" b="1" dirty="0" smtClean="0">
                <a:solidFill>
                  <a:srgbClr val="000000"/>
                </a:solidFill>
                <a:latin typeface="Calibri" pitchFamily="34" charset="0"/>
              </a:rPr>
              <a:t>“I </a:t>
            </a:r>
            <a:r>
              <a:rPr lang="en-US" b="1" dirty="0">
                <a:solidFill>
                  <a:srgbClr val="000000"/>
                </a:solidFill>
                <a:latin typeface="Calibri" pitchFamily="34" charset="0"/>
              </a:rPr>
              <a:t>K</a:t>
            </a:r>
            <a:r>
              <a:rPr lang="en-US" b="1" dirty="0" smtClean="0">
                <a:solidFill>
                  <a:srgbClr val="000000"/>
                </a:solidFill>
                <a:latin typeface="Calibri" pitchFamily="34" charset="0"/>
              </a:rPr>
              <a:t>now I Need to Come, But…”</a:t>
            </a:r>
            <a:br>
              <a:rPr lang="en-US" b="1" dirty="0" smtClean="0">
                <a:solidFill>
                  <a:srgbClr val="000000"/>
                </a:solidFill>
                <a:latin typeface="Calibri" pitchFamily="34" charset="0"/>
              </a:rPr>
            </a:br>
            <a:r>
              <a:rPr lang="en-US" b="1" dirty="0" smtClean="0">
                <a:solidFill>
                  <a:srgbClr val="000000"/>
                </a:solidFill>
                <a:latin typeface="Calibri" pitchFamily="34" charset="0"/>
              </a:rPr>
              <a:t>Create momentum remotely</a:t>
            </a:r>
            <a:endParaRPr lang="en-US" b="1" dirty="0">
              <a:solidFill>
                <a:srgbClr val="000000"/>
              </a:solidFill>
              <a:latin typeface="Calibri" pitchFamily="34" charset="0"/>
            </a:endParaRPr>
          </a:p>
        </p:txBody>
      </p:sp>
      <p:sp>
        <p:nvSpPr>
          <p:cNvPr id="13" name="Content Placeholder 2"/>
          <p:cNvSpPr>
            <a:spLocks noGrp="1"/>
          </p:cNvSpPr>
          <p:nvPr>
            <p:ph idx="1"/>
          </p:nvPr>
        </p:nvSpPr>
        <p:spPr>
          <a:xfrm>
            <a:off x="353607" y="1767840"/>
            <a:ext cx="8750300" cy="5094516"/>
          </a:xfrm>
        </p:spPr>
        <p:txBody>
          <a:bodyPr>
            <a:noAutofit/>
          </a:bodyPr>
          <a:lstStyle/>
          <a:p>
            <a:pPr marL="0" indent="0">
              <a:spcBef>
                <a:spcPts val="0"/>
              </a:spcBef>
              <a:buNone/>
            </a:pPr>
            <a:r>
              <a:rPr lang="en-US" sz="2000" dirty="0" smtClean="0">
                <a:latin typeface="American Typewriter"/>
                <a:cs typeface="American Typewriter"/>
              </a:rPr>
              <a:t>“…I need to first do a pilot at home, so I have something to sell and not ‘burn’ myself” </a:t>
            </a:r>
          </a:p>
          <a:p>
            <a:pPr marL="0" indent="0">
              <a:spcBef>
                <a:spcPts val="0"/>
              </a:spcBef>
              <a:buNone/>
            </a:pPr>
            <a:endParaRPr lang="en-US" sz="2000" dirty="0" smtClean="0">
              <a:latin typeface="American Typewriter"/>
              <a:cs typeface="American Typewriter"/>
            </a:endParaRPr>
          </a:p>
          <a:p>
            <a:pPr marL="0" indent="0">
              <a:spcBef>
                <a:spcPts val="0"/>
              </a:spcBef>
              <a:buNone/>
            </a:pPr>
            <a:r>
              <a:rPr lang="en-US" sz="2000" dirty="0" smtClean="0">
                <a:latin typeface="American Typewriter"/>
                <a:cs typeface="American Typewriter"/>
              </a:rPr>
              <a:t>“… coming every few months is enough”</a:t>
            </a:r>
          </a:p>
          <a:p>
            <a:pPr marL="0" indent="0">
              <a:spcBef>
                <a:spcPts val="0"/>
              </a:spcBef>
              <a:buNone/>
            </a:pPr>
            <a:endParaRPr lang="en-US" sz="2000" dirty="0" smtClean="0">
              <a:latin typeface="American Typewriter"/>
              <a:cs typeface="American Typewriter"/>
            </a:endParaRPr>
          </a:p>
          <a:p>
            <a:pPr marL="0" indent="0">
              <a:spcBef>
                <a:spcPts val="0"/>
              </a:spcBef>
              <a:buNone/>
            </a:pPr>
            <a:r>
              <a:rPr lang="en-US" sz="2000" dirty="0" smtClean="0">
                <a:latin typeface="American Typewriter"/>
                <a:cs typeface="American Typewriter"/>
              </a:rPr>
              <a:t>“… I will hire a US Sales person to do the work”</a:t>
            </a:r>
          </a:p>
          <a:p>
            <a:pPr marL="0" indent="0">
              <a:spcBef>
                <a:spcPts val="0"/>
              </a:spcBef>
              <a:buNone/>
            </a:pPr>
            <a:endParaRPr lang="en-US" sz="2000" dirty="0" smtClean="0">
              <a:latin typeface="American Typewriter"/>
              <a:cs typeface="American Typewriter"/>
            </a:endParaRPr>
          </a:p>
          <a:p>
            <a:pPr marL="0" indent="0">
              <a:spcBef>
                <a:spcPts val="0"/>
              </a:spcBef>
              <a:buNone/>
            </a:pPr>
            <a:r>
              <a:rPr lang="en-US" sz="2000" dirty="0" smtClean="0">
                <a:latin typeface="American Typewriter"/>
                <a:cs typeface="American Typewriter"/>
              </a:rPr>
              <a:t>“…I have the best tech, so they will buy from me”</a:t>
            </a:r>
          </a:p>
        </p:txBody>
      </p:sp>
    </p:spTree>
    <p:extLst>
      <p:ext uri="{BB962C8B-B14F-4D97-AF65-F5344CB8AC3E}">
        <p14:creationId xmlns:p14="http://schemas.microsoft.com/office/powerpoint/2010/main" val="509740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0000"/>
                </a:solidFill>
                <a:latin typeface="Calibri" pitchFamily="34" charset="0"/>
              </a:rPr>
              <a:t>The Set-Up</a:t>
            </a:r>
            <a:endParaRPr lang="en-US" b="1" dirty="0">
              <a:solidFill>
                <a:srgbClr val="000000"/>
              </a:solidFill>
              <a:latin typeface="Calibri" pitchFamily="34" charset="0"/>
            </a:endParaRPr>
          </a:p>
        </p:txBody>
      </p:sp>
      <p:sp>
        <p:nvSpPr>
          <p:cNvPr id="3" name="Content Placeholder 2"/>
          <p:cNvSpPr>
            <a:spLocks noGrp="1"/>
          </p:cNvSpPr>
          <p:nvPr>
            <p:ph idx="1"/>
          </p:nvPr>
        </p:nvSpPr>
        <p:spPr>
          <a:xfrm>
            <a:off x="304800" y="984250"/>
            <a:ext cx="8750300" cy="4140200"/>
          </a:xfrm>
        </p:spPr>
        <p:txBody>
          <a:bodyPr>
            <a:noAutofit/>
          </a:bodyPr>
          <a:lstStyle/>
          <a:p>
            <a:pPr marL="0" indent="0">
              <a:buNone/>
            </a:pPr>
            <a:r>
              <a:rPr lang="en-US" sz="3600" dirty="0" smtClean="0">
                <a:latin typeface="American Typewriter"/>
                <a:cs typeface="American Typewriter"/>
              </a:rPr>
              <a:t>It’s Always Good </a:t>
            </a:r>
            <a:r>
              <a:rPr lang="en-US" sz="3600" dirty="0">
                <a:latin typeface="American Typewriter"/>
                <a:cs typeface="American Typewriter"/>
              </a:rPr>
              <a:t>Timing </a:t>
            </a:r>
            <a:r>
              <a:rPr lang="en-US" sz="2400" i="1" dirty="0" smtClean="0">
                <a:latin typeface="American Typewriter"/>
                <a:cs typeface="American Typewriter"/>
              </a:rPr>
              <a:t>(advice/feedback, trial, sell)</a:t>
            </a:r>
            <a:endParaRPr lang="en-US" sz="2000" dirty="0" smtClean="0">
              <a:latin typeface="American Typewriter"/>
              <a:cs typeface="American Typewriter"/>
            </a:endParaRPr>
          </a:p>
          <a:p>
            <a:pPr marL="0" indent="0">
              <a:buNone/>
            </a:pPr>
            <a:r>
              <a:rPr lang="en-US" sz="3600" dirty="0" smtClean="0">
                <a:latin typeface="American Typewriter"/>
                <a:cs typeface="American Typewriter"/>
              </a:rPr>
              <a:t>Identify Customers, Partners, Sources of Feedback </a:t>
            </a:r>
            <a:r>
              <a:rPr lang="en-US" sz="2400" i="1" dirty="0" smtClean="0">
                <a:latin typeface="American Typewriter"/>
                <a:cs typeface="American Typewriter"/>
              </a:rPr>
              <a:t>(relevant, motivated)</a:t>
            </a:r>
            <a:endParaRPr lang="en-US" sz="2000" dirty="0" smtClean="0">
              <a:latin typeface="American Typewriter"/>
              <a:cs typeface="American Typewriter"/>
            </a:endParaRPr>
          </a:p>
          <a:p>
            <a:pPr marL="0" indent="0">
              <a:buNone/>
            </a:pPr>
            <a:r>
              <a:rPr lang="en-US" sz="3600" dirty="0" smtClean="0">
                <a:latin typeface="American Typewriter"/>
                <a:cs typeface="American Typewriter"/>
              </a:rPr>
              <a:t>Plan ~6 </a:t>
            </a:r>
            <a:r>
              <a:rPr lang="en-US" sz="3600" dirty="0" err="1" smtClean="0">
                <a:latin typeface="American Typewriter"/>
                <a:cs typeface="American Typewriter"/>
              </a:rPr>
              <a:t>Wks</a:t>
            </a:r>
            <a:r>
              <a:rPr lang="en-US" sz="3600" dirty="0" smtClean="0">
                <a:latin typeface="American Typewriter"/>
                <a:cs typeface="American Typewriter"/>
              </a:rPr>
              <a:t> Ahead, Visit for at Least 4 </a:t>
            </a:r>
            <a:r>
              <a:rPr lang="en-US" sz="3600" dirty="0" err="1" smtClean="0">
                <a:latin typeface="American Typewriter"/>
                <a:cs typeface="American Typewriter"/>
              </a:rPr>
              <a:t>Wks</a:t>
            </a:r>
            <a:r>
              <a:rPr lang="en-US" sz="3600" dirty="0" smtClean="0">
                <a:latin typeface="American Typewriter"/>
                <a:cs typeface="American Typewriter"/>
              </a:rPr>
              <a:t>     </a:t>
            </a:r>
            <a:r>
              <a:rPr lang="en-US" sz="2400" i="1" dirty="0" smtClean="0">
                <a:latin typeface="American Typewriter"/>
                <a:cs typeface="American Typewriter"/>
              </a:rPr>
              <a:t>(Anchor, conference/</a:t>
            </a:r>
            <a:r>
              <a:rPr lang="en-US" sz="2400" i="1" dirty="0" err="1" smtClean="0">
                <a:latin typeface="American Typewriter"/>
                <a:cs typeface="American Typewriter"/>
              </a:rPr>
              <a:t>meetups</a:t>
            </a:r>
            <a:r>
              <a:rPr lang="en-US" sz="2400" i="1" dirty="0" smtClean="0">
                <a:latin typeface="American Typewriter"/>
                <a:cs typeface="American Typewriter"/>
              </a:rPr>
              <a:t>, 50-75% planned)</a:t>
            </a:r>
            <a:endParaRPr lang="en-US" sz="1800" dirty="0" smtClean="0">
              <a:latin typeface="American Typewriter"/>
              <a:cs typeface="American Typewriter"/>
            </a:endParaRPr>
          </a:p>
          <a:p>
            <a:pPr marL="0" indent="0">
              <a:buNone/>
            </a:pPr>
            <a:r>
              <a:rPr lang="en-US" sz="3600" dirty="0" smtClean="0">
                <a:latin typeface="American Typewriter"/>
                <a:cs typeface="American Typewriter"/>
              </a:rPr>
              <a:t>Ask </a:t>
            </a:r>
            <a:r>
              <a:rPr lang="en-US" sz="3600" dirty="0">
                <a:latin typeface="American Typewriter"/>
                <a:cs typeface="American Typewriter"/>
              </a:rPr>
              <a:t>for </a:t>
            </a:r>
            <a:r>
              <a:rPr lang="en-US" sz="3600" dirty="0" smtClean="0">
                <a:latin typeface="American Typewriter"/>
                <a:cs typeface="American Typewriter"/>
              </a:rPr>
              <a:t>Help! </a:t>
            </a:r>
            <a:endParaRPr lang="en-US" sz="2400" i="1" dirty="0" smtClean="0">
              <a:latin typeface="American Typewriter"/>
              <a:cs typeface="American Typewriter"/>
            </a:endParaRPr>
          </a:p>
          <a:p>
            <a:pPr marL="457200" indent="-457200">
              <a:buFont typeface="Arial" pitchFamily="34" charset="0"/>
              <a:buChar char="•"/>
            </a:pPr>
            <a:endParaRPr lang="en-US" sz="3600" dirty="0">
              <a:latin typeface="American Typewriter"/>
              <a:cs typeface="American Typewriter"/>
            </a:endParaRPr>
          </a:p>
          <a:p>
            <a:pPr marL="457200" indent="-457200">
              <a:buFont typeface="Arial" pitchFamily="34" charset="0"/>
              <a:buChar char="•"/>
            </a:pPr>
            <a:endParaRPr lang="en-US" sz="3600" dirty="0">
              <a:latin typeface="American Typewriter"/>
              <a:cs typeface="American Typewriter"/>
            </a:endParaRPr>
          </a:p>
        </p:txBody>
      </p:sp>
    </p:spTree>
    <p:extLst>
      <p:ext uri="{BB962C8B-B14F-4D97-AF65-F5344CB8AC3E}">
        <p14:creationId xmlns:p14="http://schemas.microsoft.com/office/powerpoint/2010/main" val="580120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1565"/>
            <a:ext cx="8229600" cy="521208"/>
          </a:xfrm>
        </p:spPr>
        <p:txBody>
          <a:bodyPr>
            <a:noAutofit/>
          </a:bodyPr>
          <a:lstStyle/>
          <a:p>
            <a:pPr algn="ctr"/>
            <a:r>
              <a:rPr lang="en-US" b="1" dirty="0" smtClean="0">
                <a:solidFill>
                  <a:srgbClr val="000000"/>
                </a:solidFill>
                <a:latin typeface="Calibri" pitchFamily="34" charset="0"/>
              </a:rPr>
              <a:t>The Visit</a:t>
            </a:r>
            <a:endParaRPr lang="en-US" b="1" dirty="0">
              <a:solidFill>
                <a:srgbClr val="000000"/>
              </a:solidFill>
              <a:latin typeface="Calibri" pitchFamily="34" charset="0"/>
            </a:endParaRPr>
          </a:p>
        </p:txBody>
      </p:sp>
      <p:sp>
        <p:nvSpPr>
          <p:cNvPr id="3" name="Content Placeholder 2"/>
          <p:cNvSpPr>
            <a:spLocks noGrp="1"/>
          </p:cNvSpPr>
          <p:nvPr>
            <p:ph idx="1"/>
          </p:nvPr>
        </p:nvSpPr>
        <p:spPr>
          <a:xfrm>
            <a:off x="228600" y="842773"/>
            <a:ext cx="8813800" cy="4140200"/>
          </a:xfrm>
        </p:spPr>
        <p:txBody>
          <a:bodyPr vert="horz" lIns="0" tIns="45720" rIns="91440" bIns="45720" rtlCol="0">
            <a:noAutofit/>
          </a:bodyPr>
          <a:lstStyle/>
          <a:p>
            <a:pPr marL="0" indent="0">
              <a:buNone/>
            </a:pPr>
            <a:r>
              <a:rPr lang="en-US" sz="3600" dirty="0" smtClean="0">
                <a:latin typeface="American Typewriter"/>
                <a:cs typeface="American Typewriter"/>
              </a:rPr>
              <a:t>Know Your Story </a:t>
            </a:r>
            <a:r>
              <a:rPr lang="en-US" sz="2400" i="1" dirty="0" smtClean="0">
                <a:latin typeface="American Typewriter"/>
                <a:cs typeface="American Typewriter"/>
              </a:rPr>
              <a:t>(why they should care, what do you need)</a:t>
            </a:r>
            <a:endParaRPr lang="en-US" sz="1200" dirty="0" smtClean="0">
              <a:latin typeface="American Typewriter"/>
              <a:cs typeface="American Typewriter"/>
            </a:endParaRPr>
          </a:p>
          <a:p>
            <a:pPr marL="0" indent="0">
              <a:buNone/>
            </a:pPr>
            <a:r>
              <a:rPr lang="en-US" sz="3600" dirty="0" smtClean="0">
                <a:latin typeface="American Typewriter"/>
                <a:cs typeface="American Typewriter"/>
              </a:rPr>
              <a:t>Build Relationships, Emphasize Context        </a:t>
            </a:r>
            <a:r>
              <a:rPr lang="en-US" sz="2400" i="1" dirty="0" smtClean="0">
                <a:latin typeface="American Typewriter"/>
                <a:cs typeface="American Typewriter"/>
              </a:rPr>
              <a:t>(listen &amp; learn, project continuity vs. quick hit)</a:t>
            </a:r>
            <a:endParaRPr lang="en-US" sz="1200" dirty="0">
              <a:latin typeface="American Typewriter"/>
              <a:cs typeface="American Typewriter"/>
            </a:endParaRPr>
          </a:p>
          <a:p>
            <a:pPr marL="0" indent="0">
              <a:buNone/>
            </a:pPr>
            <a:r>
              <a:rPr lang="en-US" sz="3600" dirty="0" smtClean="0">
                <a:latin typeface="American Typewriter"/>
                <a:cs typeface="American Typewriter"/>
              </a:rPr>
              <a:t>Ask for &amp; Schedule Follow-Up Meetings</a:t>
            </a:r>
            <a:endParaRPr lang="en-US" sz="1200" dirty="0">
              <a:latin typeface="American Typewriter"/>
              <a:cs typeface="American Typewriter"/>
            </a:endParaRPr>
          </a:p>
          <a:p>
            <a:pPr marL="0" indent="0">
              <a:buNone/>
            </a:pPr>
            <a:r>
              <a:rPr lang="en-US" sz="3600" dirty="0" smtClean="0">
                <a:latin typeface="American Typewriter"/>
                <a:cs typeface="American Typewriter"/>
              </a:rPr>
              <a:t>Allow for Semi-Planned Networking             </a:t>
            </a:r>
            <a:r>
              <a:rPr lang="en-US" sz="2400" i="1" dirty="0" smtClean="0">
                <a:latin typeface="American Typewriter"/>
                <a:cs typeface="American Typewriter"/>
              </a:rPr>
              <a:t>(</a:t>
            </a:r>
            <a:r>
              <a:rPr lang="en-US" sz="2400" i="1" dirty="0" err="1" smtClean="0">
                <a:latin typeface="American Typewriter"/>
                <a:cs typeface="American Typewriter"/>
              </a:rPr>
              <a:t>Meetups</a:t>
            </a:r>
            <a:r>
              <a:rPr lang="en-US" sz="2400" i="1" dirty="0" smtClean="0">
                <a:latin typeface="American Typewriter"/>
                <a:cs typeface="American Typewriter"/>
              </a:rPr>
              <a:t>, “Stand in Luck’s Way”)</a:t>
            </a:r>
            <a:endParaRPr lang="en-US" sz="1200" dirty="0">
              <a:latin typeface="American Typewriter"/>
              <a:cs typeface="American Typewriter"/>
            </a:endParaRPr>
          </a:p>
          <a:p>
            <a:pPr marL="0" indent="0">
              <a:buNone/>
            </a:pPr>
            <a:r>
              <a:rPr lang="en-US" sz="3600" dirty="0" smtClean="0">
                <a:latin typeface="American Typewriter"/>
                <a:cs typeface="American Typewriter"/>
              </a:rPr>
              <a:t>Meet </a:t>
            </a:r>
            <a:r>
              <a:rPr lang="en-US" sz="3600" i="1" dirty="0" smtClean="0">
                <a:latin typeface="American Typewriter"/>
                <a:cs typeface="American Typewriter"/>
              </a:rPr>
              <a:t>*Some* </a:t>
            </a:r>
            <a:r>
              <a:rPr lang="en-US" sz="3600" dirty="0" smtClean="0">
                <a:latin typeface="American Typewriter"/>
                <a:cs typeface="American Typewriter"/>
              </a:rPr>
              <a:t>Investors </a:t>
            </a:r>
            <a:r>
              <a:rPr lang="en-US" sz="2400" i="1" dirty="0" smtClean="0">
                <a:latin typeface="American Typewriter"/>
                <a:cs typeface="American Typewriter"/>
              </a:rPr>
              <a:t>(friends)</a:t>
            </a:r>
            <a:endParaRPr lang="en-US" sz="1200" dirty="0">
              <a:latin typeface="American Typewriter"/>
              <a:cs typeface="American Typewriter"/>
            </a:endParaRPr>
          </a:p>
          <a:p>
            <a:pPr marL="0" indent="0">
              <a:buNone/>
            </a:pPr>
            <a:r>
              <a:rPr lang="en-US" sz="3600" dirty="0">
                <a:latin typeface="American Typewriter"/>
                <a:cs typeface="American Typewriter"/>
              </a:rPr>
              <a:t>Ask for </a:t>
            </a:r>
            <a:r>
              <a:rPr lang="en-US" sz="3600" dirty="0" smtClean="0">
                <a:latin typeface="American Typewriter"/>
                <a:cs typeface="American Typewriter"/>
              </a:rPr>
              <a:t>Even More Help!</a:t>
            </a:r>
            <a:endParaRPr lang="en-US" sz="3600" dirty="0">
              <a:latin typeface="American Typewriter"/>
              <a:cs typeface="American Typewriter"/>
            </a:endParaRPr>
          </a:p>
          <a:p>
            <a:pPr marL="457200" indent="-457200">
              <a:buFont typeface="Arial" pitchFamily="34" charset="0"/>
              <a:buChar char="•"/>
            </a:pPr>
            <a:endParaRPr lang="en-US" sz="3600" dirty="0">
              <a:latin typeface="American Typewriter"/>
              <a:cs typeface="American Typewriter"/>
            </a:endParaRPr>
          </a:p>
        </p:txBody>
      </p:sp>
    </p:spTree>
    <p:extLst>
      <p:ext uri="{BB962C8B-B14F-4D97-AF65-F5344CB8AC3E}">
        <p14:creationId xmlns:p14="http://schemas.microsoft.com/office/powerpoint/2010/main" val="479001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b="1" dirty="0">
                <a:solidFill>
                  <a:srgbClr val="000000"/>
                </a:solidFill>
                <a:latin typeface="Calibri" pitchFamily="34" charset="0"/>
              </a:rPr>
              <a:t>The Follow-Up</a:t>
            </a:r>
          </a:p>
        </p:txBody>
      </p:sp>
      <p:sp>
        <p:nvSpPr>
          <p:cNvPr id="3" name="Content Placeholder 2"/>
          <p:cNvSpPr>
            <a:spLocks noGrp="1"/>
          </p:cNvSpPr>
          <p:nvPr>
            <p:ph idx="1"/>
          </p:nvPr>
        </p:nvSpPr>
        <p:spPr>
          <a:xfrm>
            <a:off x="431800" y="1023382"/>
            <a:ext cx="8255000" cy="3822700"/>
          </a:xfrm>
        </p:spPr>
        <p:txBody>
          <a:bodyPr vert="horz" lIns="0" tIns="45720" rIns="91440" bIns="45720" rtlCol="0">
            <a:noAutofit/>
          </a:bodyPr>
          <a:lstStyle/>
          <a:p>
            <a:pPr marL="0" indent="0">
              <a:buNone/>
            </a:pPr>
            <a:r>
              <a:rPr lang="en-US" sz="3600" dirty="0" smtClean="0">
                <a:latin typeface="American Typewriter"/>
                <a:cs typeface="American Typewriter"/>
              </a:rPr>
              <a:t>Track &amp; Summarize</a:t>
            </a:r>
            <a:endParaRPr lang="en-US" sz="2000" dirty="0">
              <a:latin typeface="American Typewriter"/>
              <a:cs typeface="American Typewriter"/>
            </a:endParaRPr>
          </a:p>
          <a:p>
            <a:pPr marL="0" indent="0">
              <a:buNone/>
            </a:pPr>
            <a:r>
              <a:rPr lang="en-US" sz="3600" dirty="0" smtClean="0">
                <a:latin typeface="American Typewriter"/>
                <a:cs typeface="American Typewriter"/>
              </a:rPr>
              <a:t>Send Personalized Messages </a:t>
            </a:r>
            <a:r>
              <a:rPr lang="en-US" sz="2400" i="1" dirty="0" smtClean="0">
                <a:latin typeface="American Typewriter"/>
                <a:cs typeface="American Typewriter"/>
              </a:rPr>
              <a:t>(recap, give back)</a:t>
            </a:r>
            <a:endParaRPr lang="en-US" sz="2000" dirty="0">
              <a:latin typeface="American Typewriter"/>
              <a:cs typeface="American Typewriter"/>
            </a:endParaRPr>
          </a:p>
          <a:p>
            <a:pPr marL="0" indent="0">
              <a:buNone/>
            </a:pPr>
            <a:r>
              <a:rPr lang="en-US" sz="3600" dirty="0" smtClean="0">
                <a:latin typeface="American Typewriter"/>
                <a:cs typeface="American Typewriter"/>
              </a:rPr>
              <a:t>Ensure Momentum </a:t>
            </a:r>
            <a:r>
              <a:rPr lang="en-US" sz="2400" i="1" dirty="0" smtClean="0">
                <a:latin typeface="American Typewriter"/>
                <a:cs typeface="American Typewriter"/>
              </a:rPr>
              <a:t>(action items, updates) </a:t>
            </a:r>
            <a:endParaRPr lang="en-US" sz="2000" dirty="0">
              <a:latin typeface="American Typewriter"/>
              <a:cs typeface="American Typewriter"/>
            </a:endParaRPr>
          </a:p>
          <a:p>
            <a:pPr marL="0" indent="0">
              <a:buNone/>
            </a:pPr>
            <a:r>
              <a:rPr lang="en-US" sz="3600" dirty="0">
                <a:latin typeface="American Typewriter"/>
                <a:cs typeface="American Typewriter"/>
              </a:rPr>
              <a:t>Plan </a:t>
            </a:r>
            <a:r>
              <a:rPr lang="en-US" sz="3600" dirty="0" smtClean="0">
                <a:latin typeface="American Typewriter"/>
                <a:cs typeface="American Typewriter"/>
              </a:rPr>
              <a:t>Your Next Trip </a:t>
            </a:r>
            <a:r>
              <a:rPr lang="en-US" sz="2400" i="1" dirty="0" smtClean="0">
                <a:latin typeface="American Typewriter"/>
                <a:cs typeface="American Typewriter"/>
              </a:rPr>
              <a:t>(In person &gt; Skype)</a:t>
            </a:r>
            <a:endParaRPr lang="en-US" sz="2400" i="1" dirty="0">
              <a:latin typeface="American Typewriter"/>
              <a:cs typeface="American Typewriter"/>
            </a:endParaRPr>
          </a:p>
        </p:txBody>
      </p:sp>
    </p:spTree>
    <p:extLst>
      <p:ext uri="{BB962C8B-B14F-4D97-AF65-F5344CB8AC3E}">
        <p14:creationId xmlns:p14="http://schemas.microsoft.com/office/powerpoint/2010/main" val="746743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219199"/>
            <a:ext cx="8229600" cy="3970318"/>
          </a:xfrm>
          <a:prstGeom prst="rect">
            <a:avLst/>
          </a:prstGeom>
        </p:spPr>
        <p:txBody>
          <a:bodyPr wrap="square">
            <a:spAutoFit/>
          </a:bodyPr>
          <a:lstStyle/>
          <a:p>
            <a:r>
              <a:rPr lang="en-US" sz="3600" dirty="0" smtClean="0">
                <a:latin typeface="American Typewriter"/>
                <a:cs typeface="American Typewriter"/>
              </a:rPr>
              <a:t>“Between </a:t>
            </a:r>
            <a:r>
              <a:rPr lang="en-US" sz="3600" dirty="0">
                <a:latin typeface="American Typewriter"/>
                <a:cs typeface="American Typewriter"/>
              </a:rPr>
              <a:t>the execution risk (that is within your control) and the risk of not being </a:t>
            </a:r>
            <a:r>
              <a:rPr lang="en-US" sz="3600" dirty="0" smtClean="0">
                <a:latin typeface="American Typewriter"/>
                <a:cs typeface="American Typewriter"/>
              </a:rPr>
              <a:t>in Silicon Valley (which </a:t>
            </a:r>
            <a:r>
              <a:rPr lang="en-US" sz="3600" dirty="0">
                <a:latin typeface="American Typewriter"/>
                <a:cs typeface="American Typewriter"/>
              </a:rPr>
              <a:t>becomes out of your control), I choose the former. I want to choose the risk I </a:t>
            </a:r>
            <a:r>
              <a:rPr lang="en-US" sz="3600" dirty="0" smtClean="0">
                <a:latin typeface="American Typewriter"/>
                <a:cs typeface="American Typewriter"/>
              </a:rPr>
              <a:t>take.”</a:t>
            </a:r>
          </a:p>
          <a:p>
            <a:pPr algn="r"/>
            <a:r>
              <a:rPr lang="en-US" sz="3600" dirty="0">
                <a:latin typeface="American Typewriter"/>
                <a:cs typeface="American Typewriter"/>
              </a:rPr>
              <a:t> </a:t>
            </a:r>
            <a:r>
              <a:rPr lang="en-US" sz="3600" dirty="0" smtClean="0">
                <a:latin typeface="American Typewriter"/>
                <a:cs typeface="American Typewriter"/>
              </a:rPr>
              <a:t>-- Noam </a:t>
            </a:r>
            <a:r>
              <a:rPr lang="en-US" sz="3600" dirty="0" err="1" smtClean="0">
                <a:latin typeface="American Typewriter"/>
                <a:cs typeface="American Typewriter"/>
              </a:rPr>
              <a:t>Bardin</a:t>
            </a:r>
            <a:r>
              <a:rPr lang="en-US" sz="3600" dirty="0" smtClean="0">
                <a:latin typeface="American Typewriter"/>
                <a:cs typeface="American Typewriter"/>
              </a:rPr>
              <a:t>, </a:t>
            </a:r>
            <a:r>
              <a:rPr lang="en-US" sz="3600" dirty="0" err="1" smtClean="0">
                <a:latin typeface="American Typewriter"/>
                <a:cs typeface="American Typewriter"/>
              </a:rPr>
              <a:t>Waze</a:t>
            </a:r>
            <a:r>
              <a:rPr lang="en-US" sz="3600" dirty="0" smtClean="0">
                <a:latin typeface="American Typewriter"/>
                <a:cs typeface="American Typewriter"/>
              </a:rPr>
              <a:t> CEO</a:t>
            </a:r>
            <a:endParaRPr lang="en-US" sz="3600" dirty="0">
              <a:latin typeface="American Typewriter"/>
              <a:cs typeface="American Typewriter"/>
            </a:endParaRPr>
          </a:p>
        </p:txBody>
      </p:sp>
      <p:sp>
        <p:nvSpPr>
          <p:cNvPr id="5" name="Title 4"/>
          <p:cNvSpPr>
            <a:spLocks noGrp="1"/>
          </p:cNvSpPr>
          <p:nvPr>
            <p:ph type="title"/>
          </p:nvPr>
        </p:nvSpPr>
        <p:spPr>
          <a:xfrm>
            <a:off x="457200" y="308864"/>
            <a:ext cx="8496300" cy="910335"/>
          </a:xfrm>
        </p:spPr>
        <p:txBody>
          <a:bodyPr>
            <a:normAutofit/>
          </a:bodyPr>
          <a:lstStyle/>
          <a:p>
            <a:r>
              <a:rPr lang="en-US" b="1" dirty="0" smtClean="0">
                <a:solidFill>
                  <a:srgbClr val="FFFFFF"/>
                </a:solidFill>
                <a:latin typeface="Calibri" panose="020F0502020204030204" pitchFamily="34" charset="0"/>
              </a:rPr>
              <a:t>Why?</a:t>
            </a:r>
            <a:endParaRPr lang="en-US"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726999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6069"/>
            <a:ext cx="8229600" cy="831786"/>
          </a:xfrm>
        </p:spPr>
        <p:txBody>
          <a:bodyPr vert="horz" lIns="91440" tIns="45720" rIns="91440" bIns="45720" rtlCol="0" anchor="ctr">
            <a:noAutofit/>
          </a:bodyPr>
          <a:lstStyle/>
          <a:p>
            <a:r>
              <a:rPr lang="en-US" sz="2000" b="1" dirty="0" smtClean="0">
                <a:solidFill>
                  <a:srgbClr val="000000"/>
                </a:solidFill>
                <a:latin typeface="American Typewriter"/>
                <a:cs typeface="American Typewriter"/>
              </a:rPr>
              <a:t>10 Best Practices</a:t>
            </a:r>
            <a:endParaRPr lang="en-US" sz="2000" b="1" dirty="0">
              <a:solidFill>
                <a:srgbClr val="000000"/>
              </a:solidFill>
              <a:latin typeface="American Typewriter"/>
              <a:cs typeface="American Typewriter"/>
            </a:endParaRPr>
          </a:p>
        </p:txBody>
      </p:sp>
      <p:sp>
        <p:nvSpPr>
          <p:cNvPr id="6" name="Content Placeholder 2"/>
          <p:cNvSpPr>
            <a:spLocks noGrp="1"/>
          </p:cNvSpPr>
          <p:nvPr>
            <p:ph idx="1"/>
          </p:nvPr>
        </p:nvSpPr>
        <p:spPr>
          <a:xfrm>
            <a:off x="1938528" y="775717"/>
            <a:ext cx="7132320" cy="1429511"/>
          </a:xfrm>
        </p:spPr>
        <p:txBody>
          <a:bodyPr vert="horz" lIns="0" tIns="45720" rIns="91440" bIns="45720" rtlCol="0">
            <a:noAutofit/>
          </a:bodyPr>
          <a:lstStyle/>
          <a:p>
            <a:pPr marL="401638" indent="-401638">
              <a:spcBef>
                <a:spcPts val="0"/>
              </a:spcBef>
              <a:buFont typeface="+mj-lt"/>
              <a:buAutoNum type="arabicPeriod"/>
            </a:pPr>
            <a:r>
              <a:rPr lang="en-US" sz="2000" b="0" dirty="0" smtClean="0">
                <a:latin typeface="American Typewriter"/>
                <a:cs typeface="American Typewriter"/>
              </a:rPr>
              <a:t>CEO/Founder in US, Co-founder in local market</a:t>
            </a:r>
          </a:p>
          <a:p>
            <a:pPr marL="401638" indent="-401638">
              <a:spcBef>
                <a:spcPts val="0"/>
              </a:spcBef>
              <a:buFont typeface="+mj-lt"/>
              <a:buAutoNum type="arabicPeriod"/>
            </a:pPr>
            <a:r>
              <a:rPr lang="en-US" sz="2000" b="0" dirty="0" smtClean="0">
                <a:latin typeface="American Typewriter"/>
                <a:cs typeface="American Typewriter"/>
              </a:rPr>
              <a:t>Product/Engineering Alignment</a:t>
            </a:r>
          </a:p>
          <a:p>
            <a:pPr marL="401638" indent="-401638">
              <a:spcBef>
                <a:spcPts val="0"/>
              </a:spcBef>
              <a:buFont typeface="+mj-lt"/>
              <a:buAutoNum type="arabicPeriod"/>
            </a:pPr>
            <a:r>
              <a:rPr lang="en-US" sz="2000" b="0" dirty="0" smtClean="0">
                <a:latin typeface="American Typewriter"/>
                <a:cs typeface="American Typewriter"/>
              </a:rPr>
              <a:t>Constant flying</a:t>
            </a:r>
          </a:p>
        </p:txBody>
      </p:sp>
      <p:sp>
        <p:nvSpPr>
          <p:cNvPr id="3" name="Rounded Rectangle 2"/>
          <p:cNvSpPr/>
          <p:nvPr/>
        </p:nvSpPr>
        <p:spPr>
          <a:xfrm>
            <a:off x="457200" y="888619"/>
            <a:ext cx="992342" cy="7684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American Typewriter"/>
                <a:cs typeface="American Typewriter"/>
              </a:rPr>
              <a:t>How</a:t>
            </a:r>
            <a:endParaRPr lang="en-US" sz="2000" dirty="0">
              <a:latin typeface="American Typewriter"/>
              <a:cs typeface="American Typewriter"/>
            </a:endParaRPr>
          </a:p>
        </p:txBody>
      </p:sp>
      <p:sp>
        <p:nvSpPr>
          <p:cNvPr id="7" name="Rounded Rectangle 6"/>
          <p:cNvSpPr/>
          <p:nvPr/>
        </p:nvSpPr>
        <p:spPr>
          <a:xfrm>
            <a:off x="457200" y="1817052"/>
            <a:ext cx="992342" cy="7684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American Typewriter"/>
                <a:cs typeface="American Typewriter"/>
              </a:rPr>
              <a:t>When</a:t>
            </a:r>
            <a:endParaRPr lang="en-US" sz="2000" dirty="0">
              <a:latin typeface="American Typewriter"/>
              <a:cs typeface="American Typewriter"/>
            </a:endParaRPr>
          </a:p>
        </p:txBody>
      </p:sp>
      <p:sp>
        <p:nvSpPr>
          <p:cNvPr id="8" name="Rounded Rectangle 7"/>
          <p:cNvSpPr/>
          <p:nvPr/>
        </p:nvSpPr>
        <p:spPr>
          <a:xfrm>
            <a:off x="457200" y="2954717"/>
            <a:ext cx="992342" cy="7684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latin typeface="American Typewriter"/>
                <a:cs typeface="American Typewriter"/>
              </a:rPr>
              <a:t>What</a:t>
            </a:r>
            <a:endParaRPr lang="en-US" sz="2000" dirty="0">
              <a:latin typeface="American Typewriter"/>
              <a:cs typeface="American Typewriter"/>
            </a:endParaRPr>
          </a:p>
        </p:txBody>
      </p:sp>
      <p:sp>
        <p:nvSpPr>
          <p:cNvPr id="9" name="Content Placeholder 2"/>
          <p:cNvSpPr txBox="1">
            <a:spLocks/>
          </p:cNvSpPr>
          <p:nvPr/>
        </p:nvSpPr>
        <p:spPr>
          <a:xfrm>
            <a:off x="1938528" y="1758886"/>
            <a:ext cx="7132320" cy="892683"/>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1638" indent="-401638">
              <a:spcBef>
                <a:spcPts val="0"/>
              </a:spcBef>
              <a:buFont typeface="+mj-lt"/>
              <a:buAutoNum type="arabicPeriod" startAt="4"/>
            </a:pPr>
            <a:r>
              <a:rPr lang="en-US" sz="2000" dirty="0" smtClean="0">
                <a:latin typeface="American Typewriter"/>
                <a:cs typeface="American Typewriter"/>
              </a:rPr>
              <a:t>STSSTIAP </a:t>
            </a:r>
            <a:r>
              <a:rPr lang="en-US" sz="2000" dirty="0" smtClean="0">
                <a:latin typeface="American Typewriter"/>
                <a:cs typeface="American Typewriter"/>
                <a:sym typeface="Wingdings" panose="05000000000000000000" pitchFamily="2" charset="2"/>
              </a:rPr>
              <a:t> Early Product</a:t>
            </a:r>
            <a:endParaRPr lang="en-US" sz="2000" dirty="0" smtClean="0">
              <a:latin typeface="American Typewriter"/>
              <a:cs typeface="American Typewriter"/>
            </a:endParaRPr>
          </a:p>
          <a:p>
            <a:pPr marL="401638" indent="-401638">
              <a:spcBef>
                <a:spcPts val="0"/>
              </a:spcBef>
              <a:buFont typeface="+mj-lt"/>
              <a:buAutoNum type="arabicPeriod" startAt="4"/>
            </a:pPr>
            <a:r>
              <a:rPr lang="en-US" sz="2000" dirty="0" smtClean="0">
                <a:latin typeface="American Typewriter"/>
                <a:cs typeface="American Typewriter"/>
              </a:rPr>
              <a:t>Don’t Wait for Funding</a:t>
            </a:r>
          </a:p>
          <a:p>
            <a:pPr marL="401638" indent="-401638">
              <a:spcBef>
                <a:spcPts val="0"/>
              </a:spcBef>
              <a:buFont typeface="+mj-lt"/>
              <a:buAutoNum type="arabicPeriod" startAt="4"/>
            </a:pPr>
            <a:r>
              <a:rPr lang="en-US" sz="2000" dirty="0" smtClean="0">
                <a:latin typeface="American Typewriter"/>
                <a:cs typeface="American Typewriter"/>
              </a:rPr>
              <a:t>Don’t Wait to complete Pilot in local market</a:t>
            </a:r>
          </a:p>
        </p:txBody>
      </p:sp>
      <p:sp>
        <p:nvSpPr>
          <p:cNvPr id="10" name="Content Placeholder 2"/>
          <p:cNvSpPr txBox="1">
            <a:spLocks/>
          </p:cNvSpPr>
          <p:nvPr/>
        </p:nvSpPr>
        <p:spPr>
          <a:xfrm>
            <a:off x="1938528" y="2774250"/>
            <a:ext cx="7132320" cy="1391412"/>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663" indent="-347663">
              <a:spcBef>
                <a:spcPts val="0"/>
              </a:spcBef>
              <a:buFont typeface="+mj-lt"/>
              <a:buAutoNum type="arabicPeriod" startAt="7"/>
            </a:pPr>
            <a:r>
              <a:rPr lang="en-US" sz="2000" dirty="0" smtClean="0">
                <a:latin typeface="American Typewriter"/>
                <a:cs typeface="American Typewriter"/>
              </a:rPr>
              <a:t>Get out of the building</a:t>
            </a:r>
          </a:p>
          <a:p>
            <a:pPr marL="347663" indent="-347663">
              <a:spcBef>
                <a:spcPts val="0"/>
              </a:spcBef>
              <a:buFont typeface="+mj-lt"/>
              <a:buAutoNum type="arabicPeriod" startAt="7"/>
            </a:pPr>
            <a:r>
              <a:rPr lang="en-US" sz="2000" dirty="0" smtClean="0">
                <a:latin typeface="American Typewriter"/>
                <a:cs typeface="American Typewriter"/>
              </a:rPr>
              <a:t>Hire US employees</a:t>
            </a:r>
          </a:p>
          <a:p>
            <a:pPr marL="347663" indent="-347663">
              <a:spcBef>
                <a:spcPts val="0"/>
              </a:spcBef>
              <a:buFont typeface="+mj-lt"/>
              <a:buAutoNum type="arabicPeriod" startAt="7"/>
            </a:pPr>
            <a:r>
              <a:rPr lang="en-US" sz="2000" dirty="0" smtClean="0">
                <a:latin typeface="American Typewriter"/>
                <a:cs typeface="American Typewriter"/>
              </a:rPr>
              <a:t>Prioritize PR (when ready)</a:t>
            </a:r>
          </a:p>
        </p:txBody>
      </p:sp>
      <p:sp>
        <p:nvSpPr>
          <p:cNvPr id="4" name="Rectangle 3"/>
          <p:cNvSpPr/>
          <p:nvPr/>
        </p:nvSpPr>
        <p:spPr>
          <a:xfrm>
            <a:off x="1938528" y="4165662"/>
            <a:ext cx="3326257" cy="369332"/>
          </a:xfrm>
          <a:prstGeom prst="rect">
            <a:avLst/>
          </a:prstGeom>
        </p:spPr>
        <p:txBody>
          <a:bodyPr wrap="none">
            <a:spAutoFit/>
          </a:bodyPr>
          <a:lstStyle/>
          <a:p>
            <a:pPr>
              <a:spcBef>
                <a:spcPts val="0"/>
              </a:spcBef>
            </a:pPr>
            <a:r>
              <a:rPr lang="en-US" b="1" dirty="0" smtClean="0">
                <a:latin typeface="American Typewriter"/>
                <a:cs typeface="American Typewriter"/>
              </a:rPr>
              <a:t>10. DO YOUR RESEARCH!!</a:t>
            </a:r>
            <a:endParaRPr lang="en-US" b="1" dirty="0">
              <a:latin typeface="American Typewriter"/>
              <a:cs typeface="American Typewriter"/>
            </a:endParaRPr>
          </a:p>
        </p:txBody>
      </p:sp>
    </p:spTree>
    <p:extLst>
      <p:ext uri="{BB962C8B-B14F-4D97-AF65-F5344CB8AC3E}">
        <p14:creationId xmlns:p14="http://schemas.microsoft.com/office/powerpoint/2010/main" val="3646921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P spid="1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6" y="109538"/>
            <a:ext cx="9091748" cy="842962"/>
          </a:xfrm>
        </p:spPr>
        <p:txBody>
          <a:bodyPr vert="horz" lIns="91440" tIns="45720" rIns="91440" bIns="45720" rtlCol="0" anchor="ctr">
            <a:noAutofit/>
          </a:bodyPr>
          <a:lstStyle/>
          <a:p>
            <a:r>
              <a:rPr lang="en-US" b="1" dirty="0" smtClean="0">
                <a:solidFill>
                  <a:srgbClr val="000000"/>
                </a:solidFill>
                <a:latin typeface="Calibri" pitchFamily="34" charset="0"/>
              </a:rPr>
              <a:t>Investor Goal: Big-Ass Returns</a:t>
            </a:r>
            <a:endParaRPr lang="en-US" b="1" dirty="0">
              <a:solidFill>
                <a:srgbClr val="000000"/>
              </a:solidFill>
              <a:latin typeface="Calibri" pitchFamily="34" charset="0"/>
            </a:endParaRPr>
          </a:p>
        </p:txBody>
      </p:sp>
      <p:pic>
        <p:nvPicPr>
          <p:cNvPr id="3" name="Picture 2" descr="Foreign startups miss these key activiti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7874" cy="6336922"/>
          </a:xfrm>
          <a:prstGeom prst="rect">
            <a:avLst/>
          </a:prstGeom>
        </p:spPr>
      </p:pic>
    </p:spTree>
    <p:extLst>
      <p:ext uri="{BB962C8B-B14F-4D97-AF65-F5344CB8AC3E}">
        <p14:creationId xmlns:p14="http://schemas.microsoft.com/office/powerpoint/2010/main" val="30730845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1" descr="pix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15" descr="pix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7" descr="pix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9" descr="pix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9" name="Object 20"/>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164" name="Bitmap Image" r:id="rId4" imgW="5676190" imgH="3543795" progId="Paint.Picture">
                  <p:embed/>
                </p:oleObj>
              </mc:Choice>
              <mc:Fallback>
                <p:oleObj name="Bitmap Image" r:id="rId4" imgW="5676190" imgH="354379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5634" name="Group 34"/>
          <p:cNvGrpSpPr>
            <a:grpSpLocks/>
          </p:cNvGrpSpPr>
          <p:nvPr/>
        </p:nvGrpSpPr>
        <p:grpSpPr bwMode="auto">
          <a:xfrm>
            <a:off x="0" y="1066800"/>
            <a:ext cx="8763000" cy="5486400"/>
            <a:chOff x="0" y="672"/>
            <a:chExt cx="5520" cy="3456"/>
          </a:xfrm>
        </p:grpSpPr>
        <p:sp>
          <p:nvSpPr>
            <p:cNvPr id="25621" name="AutoShape 21"/>
            <p:cNvSpPr>
              <a:spLocks noChangeArrowheads="1"/>
            </p:cNvSpPr>
            <p:nvPr/>
          </p:nvSpPr>
          <p:spPr bwMode="auto">
            <a:xfrm>
              <a:off x="1632" y="3168"/>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2" name="AutoShape 22"/>
            <p:cNvSpPr>
              <a:spLocks noChangeArrowheads="1"/>
            </p:cNvSpPr>
            <p:nvPr/>
          </p:nvSpPr>
          <p:spPr bwMode="auto">
            <a:xfrm>
              <a:off x="3264" y="3504"/>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3" name="AutoShape 23"/>
            <p:cNvSpPr>
              <a:spLocks noChangeArrowheads="1"/>
            </p:cNvSpPr>
            <p:nvPr/>
          </p:nvSpPr>
          <p:spPr bwMode="auto">
            <a:xfrm rot="7731681">
              <a:off x="2856" y="2664"/>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4" name="AutoShape 24"/>
            <p:cNvSpPr>
              <a:spLocks noChangeArrowheads="1"/>
            </p:cNvSpPr>
            <p:nvPr/>
          </p:nvSpPr>
          <p:spPr bwMode="auto">
            <a:xfrm rot="-2302408">
              <a:off x="3840" y="2496"/>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5" name="AutoShape 25"/>
            <p:cNvSpPr>
              <a:spLocks noChangeArrowheads="1"/>
            </p:cNvSpPr>
            <p:nvPr/>
          </p:nvSpPr>
          <p:spPr bwMode="auto">
            <a:xfrm rot="15480454">
              <a:off x="4896" y="2160"/>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6" name="AutoShape 26"/>
            <p:cNvSpPr>
              <a:spLocks noChangeArrowheads="1"/>
            </p:cNvSpPr>
            <p:nvPr/>
          </p:nvSpPr>
          <p:spPr bwMode="auto">
            <a:xfrm rot="13976787">
              <a:off x="4920" y="1368"/>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7" name="AutoShape 27"/>
            <p:cNvSpPr>
              <a:spLocks noChangeArrowheads="1"/>
            </p:cNvSpPr>
            <p:nvPr/>
          </p:nvSpPr>
          <p:spPr bwMode="auto">
            <a:xfrm rot="-5692521">
              <a:off x="2952" y="1608"/>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8" name="AutoShape 28"/>
            <p:cNvSpPr>
              <a:spLocks noChangeArrowheads="1"/>
            </p:cNvSpPr>
            <p:nvPr/>
          </p:nvSpPr>
          <p:spPr bwMode="auto">
            <a:xfrm rot="9837205">
              <a:off x="3312" y="672"/>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29" name="AutoShape 29"/>
            <p:cNvSpPr>
              <a:spLocks noChangeArrowheads="1"/>
            </p:cNvSpPr>
            <p:nvPr/>
          </p:nvSpPr>
          <p:spPr bwMode="auto">
            <a:xfrm rot="12809171">
              <a:off x="2016" y="1104"/>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31" name="AutoShape 31"/>
            <p:cNvSpPr>
              <a:spLocks noChangeArrowheads="1"/>
            </p:cNvSpPr>
            <p:nvPr/>
          </p:nvSpPr>
          <p:spPr bwMode="auto">
            <a:xfrm rot="12315002">
              <a:off x="1296" y="960"/>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32" name="AutoShape 32"/>
            <p:cNvSpPr>
              <a:spLocks noChangeArrowheads="1"/>
            </p:cNvSpPr>
            <p:nvPr/>
          </p:nvSpPr>
          <p:spPr bwMode="auto">
            <a:xfrm rot="3176787">
              <a:off x="24" y="2184"/>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5633" name="AutoShape 33"/>
            <p:cNvSpPr>
              <a:spLocks noChangeArrowheads="1"/>
            </p:cNvSpPr>
            <p:nvPr/>
          </p:nvSpPr>
          <p:spPr bwMode="auto">
            <a:xfrm rot="12943801">
              <a:off x="288" y="1152"/>
              <a:ext cx="576" cy="624"/>
            </a:xfrm>
            <a:prstGeom prst="upArrow">
              <a:avLst>
                <a:gd name="adj1" fmla="val 50000"/>
                <a:gd name="adj2" fmla="val 2708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Tree>
    <p:extLst>
      <p:ext uri="{BB962C8B-B14F-4D97-AF65-F5344CB8AC3E}">
        <p14:creationId xmlns:p14="http://schemas.microsoft.com/office/powerpoint/2010/main" val="3807922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34"/>
                                        </p:tgtEl>
                                        <p:attrNameLst>
                                          <p:attrName>style.visibility</p:attrName>
                                        </p:attrNameLst>
                                      </p:cBhvr>
                                      <p:to>
                                        <p:strVal val="visible"/>
                                      </p:to>
                                    </p:set>
                                    <p:anim calcmode="lin" valueType="num">
                                      <p:cBhvr additive="base">
                                        <p:cTn id="7" dur="500" fill="hold"/>
                                        <p:tgtEl>
                                          <p:spTgt spid="25634"/>
                                        </p:tgtEl>
                                        <p:attrNameLst>
                                          <p:attrName>ppt_x</p:attrName>
                                        </p:attrNameLst>
                                      </p:cBhvr>
                                      <p:tavLst>
                                        <p:tav tm="0">
                                          <p:val>
                                            <p:strVal val="#ppt_x"/>
                                          </p:val>
                                        </p:tav>
                                        <p:tav tm="100000">
                                          <p:val>
                                            <p:strVal val="#ppt_x"/>
                                          </p:val>
                                        </p:tav>
                                      </p:tavLst>
                                    </p:anim>
                                    <p:anim calcmode="lin" valueType="num">
                                      <p:cBhvr additive="base">
                                        <p:cTn id="8" dur="500" fill="hold"/>
                                        <p:tgtEl>
                                          <p:spTgt spid="25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19965"/>
            <a:ext cx="8915400" cy="521208"/>
          </a:xfrm>
        </p:spPr>
        <p:txBody>
          <a:bodyPr vert="horz" lIns="91440" tIns="45720" rIns="91440" bIns="45720" rtlCol="0" anchor="ctr">
            <a:noAutofit/>
          </a:bodyPr>
          <a:lstStyle/>
          <a:p>
            <a:r>
              <a:rPr lang="en-US" b="1" dirty="0">
                <a:solidFill>
                  <a:srgbClr val="000000"/>
                </a:solidFill>
                <a:latin typeface="Calibri" pitchFamily="34" charset="0"/>
              </a:rPr>
              <a:t>Common Pitfalls: The Short List</a:t>
            </a:r>
          </a:p>
        </p:txBody>
      </p:sp>
      <p:sp>
        <p:nvSpPr>
          <p:cNvPr id="3" name="Content Placeholder 2"/>
          <p:cNvSpPr>
            <a:spLocks noGrp="1"/>
          </p:cNvSpPr>
          <p:nvPr>
            <p:ph idx="1"/>
          </p:nvPr>
        </p:nvSpPr>
        <p:spPr>
          <a:xfrm>
            <a:off x="317500" y="812928"/>
            <a:ext cx="8686800" cy="4491228"/>
          </a:xfrm>
        </p:spPr>
        <p:txBody>
          <a:bodyPr>
            <a:noAutofit/>
          </a:bodyPr>
          <a:lstStyle/>
          <a:p>
            <a:pPr marL="0" indent="0">
              <a:spcBef>
                <a:spcPts val="1200"/>
              </a:spcBef>
              <a:buNone/>
            </a:pPr>
            <a:r>
              <a:rPr lang="en-US" sz="2000" b="0" dirty="0">
                <a:latin typeface="American Typewriter"/>
                <a:cs typeface="American Typewriter"/>
              </a:rPr>
              <a:t>Not Being Positive and Upbeat</a:t>
            </a:r>
          </a:p>
          <a:p>
            <a:pPr marL="0" indent="0">
              <a:spcBef>
                <a:spcPts val="1200"/>
              </a:spcBef>
              <a:buNone/>
            </a:pPr>
            <a:r>
              <a:rPr lang="en-US" sz="2000" b="0" dirty="0">
                <a:latin typeface="American Typewriter"/>
                <a:cs typeface="American Typewriter"/>
              </a:rPr>
              <a:t>Giving the Impression You Know </a:t>
            </a:r>
            <a:r>
              <a:rPr lang="en-US" sz="2000" b="0" dirty="0" smtClean="0">
                <a:latin typeface="American Typewriter"/>
                <a:cs typeface="American Typewriter"/>
              </a:rPr>
              <a:t>Everything</a:t>
            </a:r>
          </a:p>
          <a:p>
            <a:pPr marL="0" indent="0">
              <a:spcBef>
                <a:spcPts val="1200"/>
              </a:spcBef>
              <a:buNone/>
            </a:pPr>
            <a:r>
              <a:rPr lang="en-US" sz="2000" b="0" dirty="0" smtClean="0">
                <a:latin typeface="American Typewriter"/>
                <a:cs typeface="American Typewriter"/>
              </a:rPr>
              <a:t>Trying to raise too early / too late</a:t>
            </a:r>
          </a:p>
          <a:p>
            <a:pPr marL="0" indent="0">
              <a:spcBef>
                <a:spcPts val="1200"/>
              </a:spcBef>
              <a:buNone/>
            </a:pPr>
            <a:r>
              <a:rPr lang="en-US" sz="2000" b="0" dirty="0" smtClean="0">
                <a:latin typeface="American Typewriter"/>
                <a:cs typeface="American Typewriter"/>
              </a:rPr>
              <a:t>Transactional vs. Relationship-Oriented</a:t>
            </a:r>
            <a:endParaRPr lang="en-US" sz="2000" b="0" dirty="0">
              <a:latin typeface="American Typewriter"/>
              <a:cs typeface="American Typewriter"/>
            </a:endParaRPr>
          </a:p>
          <a:p>
            <a:pPr marL="0" indent="0">
              <a:spcBef>
                <a:spcPts val="1200"/>
              </a:spcBef>
              <a:buNone/>
            </a:pPr>
            <a:r>
              <a:rPr lang="en-US" sz="2000" b="0" dirty="0" smtClean="0">
                <a:latin typeface="American Typewriter"/>
                <a:cs typeface="American Typewriter"/>
              </a:rPr>
              <a:t>Not </a:t>
            </a:r>
            <a:r>
              <a:rPr lang="en-US" sz="2000" b="0" dirty="0">
                <a:latin typeface="American Typewriter"/>
                <a:cs typeface="American Typewriter"/>
              </a:rPr>
              <a:t>Knowing Your Story or What You Want</a:t>
            </a:r>
          </a:p>
          <a:p>
            <a:pPr marL="0" indent="0">
              <a:spcBef>
                <a:spcPts val="1200"/>
              </a:spcBef>
              <a:buNone/>
            </a:pPr>
            <a:r>
              <a:rPr lang="en-US" sz="2000" b="0" dirty="0" smtClean="0">
                <a:latin typeface="American Typewriter"/>
                <a:cs typeface="American Typewriter"/>
              </a:rPr>
              <a:t>Not Knowing Person, Company, Competition</a:t>
            </a:r>
          </a:p>
          <a:p>
            <a:pPr marL="0" indent="0">
              <a:spcBef>
                <a:spcPts val="1200"/>
              </a:spcBef>
              <a:buNone/>
            </a:pPr>
            <a:r>
              <a:rPr lang="en-US" sz="2000" b="0" dirty="0" smtClean="0">
                <a:latin typeface="American Typewriter"/>
                <a:cs typeface="American Typewriter"/>
              </a:rPr>
              <a:t>Badmouthing/Dismissing </a:t>
            </a:r>
            <a:r>
              <a:rPr lang="en-US" sz="2000" b="0" dirty="0">
                <a:latin typeface="American Typewriter"/>
                <a:cs typeface="American Typewriter"/>
              </a:rPr>
              <a:t>the </a:t>
            </a:r>
            <a:r>
              <a:rPr lang="en-US" sz="2000" b="0" dirty="0" smtClean="0">
                <a:latin typeface="American Typewriter"/>
                <a:cs typeface="American Typewriter"/>
              </a:rPr>
              <a:t>Competition</a:t>
            </a:r>
          </a:p>
          <a:p>
            <a:pPr marL="0" indent="0">
              <a:spcBef>
                <a:spcPts val="1200"/>
              </a:spcBef>
              <a:buNone/>
            </a:pPr>
            <a:r>
              <a:rPr lang="en-US" sz="2000" b="0" dirty="0" smtClean="0">
                <a:latin typeface="American Typewriter"/>
                <a:cs typeface="American Typewriter"/>
              </a:rPr>
              <a:t>‘This is a huge market’ slide </a:t>
            </a:r>
            <a:r>
              <a:rPr lang="is-IS" sz="2000" b="0" dirty="0" smtClean="0">
                <a:latin typeface="American Typewriter"/>
                <a:cs typeface="American Typewriter"/>
              </a:rPr>
              <a:t>… build bottom-up</a:t>
            </a:r>
            <a:endParaRPr lang="en-US" sz="2000" b="0" dirty="0" smtClean="0">
              <a:latin typeface="American Typewriter"/>
              <a:cs typeface="American Typewriter"/>
            </a:endParaRPr>
          </a:p>
          <a:p>
            <a:pPr marL="0" indent="0">
              <a:spcBef>
                <a:spcPts val="1200"/>
              </a:spcBef>
              <a:buNone/>
            </a:pPr>
            <a:r>
              <a:rPr lang="en-US" sz="2000" b="0" dirty="0" smtClean="0">
                <a:latin typeface="American Typewriter"/>
                <a:cs typeface="American Typewriter"/>
              </a:rPr>
              <a:t>The Exit Slide on the deck (we’ll show you the exit door)</a:t>
            </a:r>
          </a:p>
          <a:p>
            <a:pPr marL="0" indent="0">
              <a:spcBef>
                <a:spcPts val="1200"/>
              </a:spcBef>
              <a:buNone/>
            </a:pPr>
            <a:r>
              <a:rPr lang="en-US" sz="2000" b="0" dirty="0" smtClean="0">
                <a:latin typeface="American Typewriter"/>
                <a:cs typeface="American Typewriter"/>
              </a:rPr>
              <a:t>Pilot In at home</a:t>
            </a:r>
            <a:endParaRPr lang="en-US" sz="2000" b="0" dirty="0">
              <a:latin typeface="American Typewriter"/>
              <a:cs typeface="American Typewriter"/>
            </a:endParaRPr>
          </a:p>
        </p:txBody>
      </p:sp>
    </p:spTree>
    <p:extLst>
      <p:ext uri="{BB962C8B-B14F-4D97-AF65-F5344CB8AC3E}">
        <p14:creationId xmlns:p14="http://schemas.microsoft.com/office/powerpoint/2010/main" val="3849282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Amidst all the noise, what should entrepreneurs do?</a:t>
            </a:r>
            <a:endParaRPr lang="en-US" dirty="0"/>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71</a:t>
            </a:fld>
            <a:endParaRPr lang="en-US" dirty="0"/>
          </a:p>
        </p:txBody>
      </p:sp>
      <p:sp>
        <p:nvSpPr>
          <p:cNvPr id="5" name="Content Placeholder 4"/>
          <p:cNvSpPr>
            <a:spLocks noGrp="1"/>
          </p:cNvSpPr>
          <p:nvPr>
            <p:ph idx="1"/>
          </p:nvPr>
        </p:nvSpPr>
        <p:spPr>
          <a:xfrm>
            <a:off x="469900" y="1100628"/>
            <a:ext cx="8343900" cy="4715972"/>
          </a:xfrm>
        </p:spPr>
        <p:txBody>
          <a:bodyPr/>
          <a:lstStyle/>
          <a:p>
            <a:pPr>
              <a:buFont typeface="Arial"/>
              <a:buChar char="•"/>
            </a:pPr>
            <a:r>
              <a:rPr lang="en-US" sz="1800" dirty="0" smtClean="0"/>
              <a:t>Forget VCs – focus on customers</a:t>
            </a:r>
          </a:p>
          <a:p>
            <a:pPr>
              <a:buFont typeface="Arial"/>
              <a:buChar char="•"/>
            </a:pPr>
            <a:r>
              <a:rPr lang="en-US" sz="1800" dirty="0" smtClean="0"/>
              <a:t>Get to powerful product – execution is key</a:t>
            </a:r>
          </a:p>
          <a:p>
            <a:pPr>
              <a:buFont typeface="Arial"/>
              <a:buChar char="•"/>
            </a:pPr>
            <a:r>
              <a:rPr lang="en-US" sz="1800" dirty="0" smtClean="0"/>
              <a:t>If you get good customer traction, VCs will find you (usually when you don’t need them)</a:t>
            </a:r>
          </a:p>
          <a:p>
            <a:pPr>
              <a:buFont typeface="Arial"/>
              <a:buChar char="•"/>
            </a:pPr>
            <a:r>
              <a:rPr lang="en-US" sz="1800" dirty="0" smtClean="0"/>
              <a:t>Capture maximal efficiency from local market – proof of concept, development</a:t>
            </a:r>
          </a:p>
          <a:p>
            <a:pPr>
              <a:buFont typeface="Arial"/>
              <a:buChar char="•"/>
            </a:pPr>
            <a:r>
              <a:rPr lang="en-US" sz="1800" dirty="0" smtClean="0"/>
              <a:t>Keep global outlook, know the players and landscape, do your homework</a:t>
            </a:r>
          </a:p>
          <a:p>
            <a:pPr>
              <a:buFont typeface="Arial"/>
              <a:buChar char="•"/>
            </a:pPr>
            <a:r>
              <a:rPr lang="en-US" sz="1800" dirty="0" smtClean="0"/>
              <a:t>Build a powerful board of advisors (usually can be don</a:t>
            </a:r>
            <a:r>
              <a:rPr lang="fr-FR" sz="1800" dirty="0" smtClean="0"/>
              <a:t>e for free / </a:t>
            </a:r>
            <a:r>
              <a:rPr lang="fr-FR" sz="1800" dirty="0" err="1" smtClean="0"/>
              <a:t>almost</a:t>
            </a:r>
            <a:r>
              <a:rPr lang="fr-FR" sz="1800" dirty="0" smtClean="0"/>
              <a:t> free)</a:t>
            </a:r>
            <a:endParaRPr lang="en-US" sz="1800" dirty="0" smtClean="0"/>
          </a:p>
          <a:p>
            <a:pPr>
              <a:buFont typeface="Arial"/>
              <a:buChar char="•"/>
            </a:pPr>
            <a:r>
              <a:rPr lang="en-US" sz="1800" dirty="0" smtClean="0"/>
              <a:t>Leverage accelerator programs</a:t>
            </a:r>
          </a:p>
          <a:p>
            <a:pPr>
              <a:buFont typeface="Arial"/>
              <a:buChar char="•"/>
            </a:pPr>
            <a:r>
              <a:rPr lang="en-US" sz="1800" dirty="0" smtClean="0"/>
              <a:t>Get to Silicon Valley … start with customers and channel partners</a:t>
            </a:r>
          </a:p>
          <a:p>
            <a:pPr>
              <a:buFont typeface="Arial"/>
              <a:buChar char="•"/>
            </a:pPr>
            <a:r>
              <a:rPr lang="en-US" sz="1800" dirty="0" smtClean="0"/>
              <a:t>Raise syndicates, use all the levers (angel list, institutional VCs, corporate “strategic” VCs) … don’t valuate high, give away minimum, keep it honest</a:t>
            </a:r>
          </a:p>
          <a:p>
            <a:pPr>
              <a:buFont typeface="Arial"/>
              <a:buChar char="•"/>
            </a:pPr>
            <a:r>
              <a:rPr lang="en-US" sz="1800" dirty="0" smtClean="0"/>
              <a:t>Err on the side of sharing rather than protection (IP, </a:t>
            </a:r>
            <a:r>
              <a:rPr lang="en-US" sz="1800" dirty="0" err="1" smtClean="0"/>
              <a:t>etc</a:t>
            </a:r>
            <a:r>
              <a:rPr lang="en-US" sz="1800" dirty="0" smtClean="0"/>
              <a:t>)</a:t>
            </a:r>
          </a:p>
          <a:p>
            <a:pPr>
              <a:buFont typeface="Arial"/>
              <a:buChar char="•"/>
            </a:pPr>
            <a:r>
              <a:rPr lang="en-US" sz="1800" dirty="0" smtClean="0"/>
              <a:t>Move as fast as you can … the world won’t wait</a:t>
            </a:r>
          </a:p>
          <a:p>
            <a:endParaRPr lang="en-US" dirty="0" smtClean="0"/>
          </a:p>
          <a:p>
            <a:endParaRPr lang="en-US" dirty="0" smtClean="0"/>
          </a:p>
          <a:p>
            <a:endParaRPr lang="en-US" dirty="0"/>
          </a:p>
        </p:txBody>
      </p:sp>
    </p:spTree>
    <p:extLst>
      <p:ext uri="{BB962C8B-B14F-4D97-AF65-F5344CB8AC3E}">
        <p14:creationId xmlns:p14="http://schemas.microsoft.com/office/powerpoint/2010/main" val="38144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338" y="838200"/>
            <a:ext cx="7632700" cy="4991100"/>
          </a:xfrm>
        </p:spPr>
        <p:txBody>
          <a:bodyPr>
            <a:normAutofit/>
          </a:bodyPr>
          <a:lstStyle/>
          <a:p>
            <a:endParaRPr lang="en-US" dirty="0" smtClean="0"/>
          </a:p>
          <a:p>
            <a:endParaRPr lang="en-US" dirty="0"/>
          </a:p>
          <a:p>
            <a:endParaRPr lang="en-US" dirty="0"/>
          </a:p>
          <a:p>
            <a:pPr lvl="0"/>
            <a:r>
              <a:rPr lang="en-US" sz="2000" dirty="0">
                <a:latin typeface="American Typewriter"/>
                <a:cs typeface="American Typewriter"/>
              </a:rPr>
              <a:t>Val </a:t>
            </a:r>
            <a:r>
              <a:rPr lang="en-US" sz="2000" dirty="0" err="1" smtClean="0">
                <a:latin typeface="American Typewriter"/>
                <a:cs typeface="American Typewriter"/>
              </a:rPr>
              <a:t>Jerdes</a:t>
            </a:r>
            <a:endParaRPr lang="en-US" sz="2000" dirty="0" smtClean="0">
              <a:latin typeface="American Typewriter"/>
              <a:cs typeface="American Typewriter"/>
            </a:endParaRPr>
          </a:p>
          <a:p>
            <a:pPr lvl="0"/>
            <a:r>
              <a:rPr lang="en-US" sz="2000" b="0" dirty="0" smtClean="0">
                <a:latin typeface="American Typewriter"/>
                <a:cs typeface="American Typewriter"/>
              </a:rPr>
              <a:t>Partner</a:t>
            </a:r>
            <a:endParaRPr lang="en-US" sz="2000" b="0" dirty="0">
              <a:latin typeface="American Typewriter"/>
              <a:cs typeface="American Typewriter"/>
            </a:endParaRPr>
          </a:p>
          <a:p>
            <a:pPr lvl="0"/>
            <a:r>
              <a:rPr lang="en-US" sz="2000" b="0" dirty="0" smtClean="0">
                <a:latin typeface="American Typewriter"/>
                <a:cs typeface="American Typewriter"/>
              </a:rPr>
              <a:t>Innov8 </a:t>
            </a:r>
            <a:r>
              <a:rPr lang="en-US" sz="2000" b="0" dirty="0">
                <a:latin typeface="American Typewriter"/>
                <a:cs typeface="American Typewriter"/>
              </a:rPr>
              <a:t>Global </a:t>
            </a:r>
            <a:r>
              <a:rPr lang="en-US" sz="2000" b="0" dirty="0" smtClean="0">
                <a:latin typeface="American Typewriter"/>
                <a:cs typeface="American Typewriter"/>
              </a:rPr>
              <a:t>Ventures | Advisory | Labs</a:t>
            </a:r>
          </a:p>
          <a:p>
            <a:pPr marL="0" lvl="0" indent="0"/>
            <a:endParaRPr lang="en-US" b="0" dirty="0">
              <a:latin typeface="American Typewriter"/>
              <a:cs typeface="American Typewriter"/>
            </a:endParaRPr>
          </a:p>
          <a:p>
            <a:pPr marL="0" lvl="0" indent="0"/>
            <a:r>
              <a:rPr lang="en-US" b="0" dirty="0" smtClean="0">
                <a:latin typeface="American Typewriter"/>
                <a:cs typeface="American Typewriter"/>
              </a:rPr>
              <a:t>Cupertino</a:t>
            </a:r>
            <a:r>
              <a:rPr lang="en-US" b="0" dirty="0">
                <a:latin typeface="American Typewriter"/>
                <a:cs typeface="American Typewriter"/>
              </a:rPr>
              <a:t>, </a:t>
            </a:r>
            <a:r>
              <a:rPr lang="en-US" b="0" dirty="0" smtClean="0">
                <a:latin typeface="American Typewriter"/>
                <a:cs typeface="American Typewriter"/>
              </a:rPr>
              <a:t>California</a:t>
            </a:r>
          </a:p>
          <a:p>
            <a:pPr lvl="0"/>
            <a:r>
              <a:rPr lang="en-US" b="0" dirty="0" smtClean="0">
                <a:latin typeface="American Typewriter"/>
                <a:cs typeface="American Typewriter"/>
              </a:rPr>
              <a:t>info@i8ga.com</a:t>
            </a:r>
            <a:endParaRPr lang="en-US" b="0" dirty="0">
              <a:latin typeface="American Typewriter"/>
              <a:cs typeface="American Typewriter"/>
            </a:endParaRPr>
          </a:p>
        </p:txBody>
      </p:sp>
      <p:sp>
        <p:nvSpPr>
          <p:cNvPr id="4" name="Slide Number Placeholder 5"/>
          <p:cNvSpPr>
            <a:spLocks noGrp="1"/>
          </p:cNvSpPr>
          <p:nvPr>
            <p:ph type="sldNum" sz="quarter" idx="4294967295"/>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72</a:t>
            </a:fld>
            <a:endParaRPr lang="en-US" dirty="0"/>
          </a:p>
        </p:txBody>
      </p:sp>
      <p:pic>
        <p:nvPicPr>
          <p:cNvPr id="5" name="Picture 4" descr="inov8-final-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029" y="254000"/>
            <a:ext cx="4324009" cy="3060700"/>
          </a:xfrm>
          <a:prstGeom prst="rect">
            <a:avLst/>
          </a:prstGeom>
        </p:spPr>
      </p:pic>
    </p:spTree>
    <p:extLst>
      <p:ext uri="{BB962C8B-B14F-4D97-AF65-F5344CB8AC3E}">
        <p14:creationId xmlns:p14="http://schemas.microsoft.com/office/powerpoint/2010/main" val="23391907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1" descr="pix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15" descr="pix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24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714500" y="1879005"/>
            <a:ext cx="7429500" cy="4867870"/>
          </a:xfrm>
          <a:prstGeom prst="rect">
            <a:avLst/>
          </a:prstGeom>
        </p:spPr>
      </p:pic>
      <p:pic>
        <p:nvPicPr>
          <p:cNvPr id="6" name="Picture 5"/>
          <p:cNvPicPr>
            <a:picLocks noChangeAspect="1"/>
          </p:cNvPicPr>
          <p:nvPr/>
        </p:nvPicPr>
        <p:blipFill>
          <a:blip r:embed="rId4"/>
          <a:stretch>
            <a:fillRect/>
          </a:stretch>
        </p:blipFill>
        <p:spPr>
          <a:xfrm>
            <a:off x="0" y="0"/>
            <a:ext cx="9144000" cy="6858000"/>
          </a:xfrm>
          <a:prstGeom prst="rect">
            <a:avLst/>
          </a:prstGeom>
        </p:spPr>
      </p:pic>
      <p:sp>
        <p:nvSpPr>
          <p:cNvPr id="3" name="TextBox 2"/>
          <p:cNvSpPr txBox="1"/>
          <p:nvPr/>
        </p:nvSpPr>
        <p:spPr>
          <a:xfrm>
            <a:off x="4537715" y="200025"/>
            <a:ext cx="4418319" cy="2308324"/>
          </a:xfrm>
          <a:prstGeom prst="rect">
            <a:avLst/>
          </a:prstGeom>
          <a:solidFill>
            <a:schemeClr val="lt1">
              <a:alpha val="38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merican Typewriter"/>
                <a:cs typeface="American Typewriter"/>
              </a:rPr>
              <a:t>A project of Innov8 Global Labs</a:t>
            </a:r>
          </a:p>
          <a:p>
            <a:r>
              <a:rPr lang="en-US"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merican Typewriter"/>
                <a:cs typeface="American Typewriter"/>
              </a:rPr>
              <a:t>www.yellowdoor.ru</a:t>
            </a:r>
            <a:endParaRPr lang="en-US"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merican Typewriter"/>
              <a:cs typeface="American Typewriter"/>
            </a:endParaRPr>
          </a:p>
          <a:p>
            <a:r>
              <a:rPr lang="ru-RU" b="1" dirty="0">
                <a:latin typeface="American Typewriter"/>
                <a:cs typeface="American Typewriter"/>
              </a:rPr>
              <a:t>Страстной бульвар, д.12/1 </a:t>
            </a:r>
            <a:endParaRPr lang="en-US" b="1" dirty="0" smtClean="0">
              <a:latin typeface="American Typewriter"/>
              <a:cs typeface="American Typewriter"/>
            </a:endParaRPr>
          </a:p>
          <a:p>
            <a:r>
              <a:rPr lang="ru-RU" b="1" dirty="0" smtClean="0">
                <a:latin typeface="American Typewriter"/>
                <a:cs typeface="American Typewriter"/>
              </a:rPr>
              <a:t>(</a:t>
            </a:r>
            <a:r>
              <a:rPr lang="ru-RU" b="1" dirty="0">
                <a:latin typeface="American Typewriter"/>
                <a:cs typeface="American Typewriter"/>
              </a:rPr>
              <a:t>вход со двора, Желтая </a:t>
            </a:r>
            <a:r>
              <a:rPr lang="ru-RU" b="1" dirty="0" smtClean="0">
                <a:latin typeface="American Typewriter"/>
                <a:cs typeface="American Typewriter"/>
              </a:rPr>
              <a:t>Дверь</a:t>
            </a:r>
            <a:r>
              <a:rPr lang="en-US" b="1" dirty="0" smtClean="0">
                <a:latin typeface="American Typewriter"/>
                <a:cs typeface="American Typewriter"/>
              </a:rPr>
              <a:t>)</a:t>
            </a:r>
          </a:p>
          <a:p>
            <a:r>
              <a:rPr lang="en-US" b="1" dirty="0" smtClean="0">
                <a:latin typeface="American Typewriter"/>
                <a:cs typeface="American Typewriter"/>
              </a:rPr>
              <a:t>Moscow</a:t>
            </a:r>
          </a:p>
          <a:p>
            <a:r>
              <a:rPr lang="is-IS" b="1" dirty="0" smtClean="0">
                <a:latin typeface="American Typewriter"/>
                <a:cs typeface="American Typewriter"/>
              </a:rPr>
              <a:t>… also main office in </a:t>
            </a:r>
            <a:r>
              <a:rPr lang="en-US" b="1" dirty="0" smtClean="0">
                <a:latin typeface="American Typewriter"/>
                <a:cs typeface="American Typewriter"/>
              </a:rPr>
              <a:t>Silicon Valley, Berlin, New York, Beijing, presence in Kiev through </a:t>
            </a:r>
            <a:r>
              <a:rPr lang="en-US" b="1" dirty="0" err="1" smtClean="0">
                <a:latin typeface="American Typewriter"/>
                <a:cs typeface="American Typewriter"/>
              </a:rPr>
              <a:t>Growthup</a:t>
            </a:r>
            <a:endParaRPr lang="en-US" b="1" dirty="0" smtClean="0">
              <a:latin typeface="American Typewriter"/>
              <a:cs typeface="American Typewriter"/>
            </a:endParaRPr>
          </a:p>
        </p:txBody>
      </p:sp>
    </p:spTree>
    <p:extLst>
      <p:ext uri="{BB962C8B-B14F-4D97-AF65-F5344CB8AC3E}">
        <p14:creationId xmlns:p14="http://schemas.microsoft.com/office/powerpoint/2010/main" val="2015912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72150"/>
          </a:xfrm>
          <a:prstGeom prst="rect">
            <a:avLst/>
          </a:prstGeom>
        </p:spPr>
      </p:pic>
    </p:spTree>
    <p:extLst>
      <p:ext uri="{BB962C8B-B14F-4D97-AF65-F5344CB8AC3E}">
        <p14:creationId xmlns:p14="http://schemas.microsoft.com/office/powerpoint/2010/main" val="164430416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2291</TotalTime>
  <Words>2520</Words>
  <Application>Microsoft Macintosh PowerPoint</Application>
  <PresentationFormat>On-screen Show (4:3)</PresentationFormat>
  <Paragraphs>375</Paragraphs>
  <Slides>72</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Angles</vt:lpstr>
      <vt:lpstr>Bitmap Image</vt:lpstr>
      <vt:lpstr>EASTERN European startup entry into silicon valley … swimming with the big fish</vt:lpstr>
      <vt:lpstr>Update from silicon valley … has the bubble burst yet?</vt:lpstr>
      <vt:lpstr>Definitely not …  the pond (and fish) have  gotten even bigger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STAGE TECH INESTMENT DEALS &amp; DOLLARS</vt:lpstr>
      <vt:lpstr>Early stage tech deal size trend</vt:lpstr>
      <vt:lpstr>Angel tech deal size trend</vt:lpstr>
      <vt:lpstr>Seed tech deal size trend</vt:lpstr>
      <vt:lpstr>Early stage tech investments by sector (% of deals)</vt:lpstr>
      <vt:lpstr>Top early-stage tech sub-industries by deal growth size</vt:lpstr>
      <vt:lpstr>Most active vcs</vt:lpstr>
      <vt:lpstr>PowerPoint Presentation</vt:lpstr>
      <vt:lpstr>MICRO Vcs and micro breweries (us)</vt:lpstr>
      <vt:lpstr>Almost half of the VC funds raised in the last 6 months were Micro- VCs (those with &lt; $50M AUM)</vt:lpstr>
      <vt:lpstr>Non-vc participation in us tech deals</vt:lpstr>
      <vt:lpstr>Most active us corporate venture arms</vt:lpstr>
      <vt:lpstr>Introduction</vt:lpstr>
      <vt:lpstr>Will trade home for stock options </vt:lpstr>
      <vt:lpstr>The bankers are coming</vt:lpstr>
      <vt:lpstr>PowerPoint Presentation</vt:lpstr>
      <vt:lpstr>PowerPoint Presentation</vt:lpstr>
      <vt:lpstr>PowerPoint Presentation</vt:lpstr>
      <vt:lpstr>Silicon valley funding ecosystem is just getting better</vt:lpstr>
      <vt:lpstr>PowerPoint Presentation</vt:lpstr>
      <vt:lpstr>Look! A Unicorn!</vt:lpstr>
      <vt:lpstr>But In Reality… (and apologies in Advance)</vt:lpstr>
      <vt:lpstr>This isn’t HBO … it is Extremely difficult</vt:lpstr>
      <vt:lpstr>PowerPoint Presentation</vt:lpstr>
      <vt:lpstr>What percent get funded?  Very, very few</vt:lpstr>
      <vt:lpstr>PowerPoint Presentation</vt:lpstr>
      <vt:lpstr>PowerPoint Presentation</vt:lpstr>
      <vt:lpstr>Stand on the shoulders of giants</vt:lpstr>
      <vt:lpstr>Waves of immigrants - revolution</vt:lpstr>
      <vt:lpstr>Wave of the 1970s</vt:lpstr>
      <vt:lpstr>Current wave … massive!</vt:lpstr>
      <vt:lpstr>PowerPoint Presentation</vt:lpstr>
      <vt:lpstr>Some paths</vt:lpstr>
      <vt:lpstr>… as an employee</vt:lpstr>
      <vt:lpstr>… through an incubator/accelerator</vt:lpstr>
      <vt:lpstr>The fourth path … </vt:lpstr>
      <vt:lpstr>There is no such thing as ‘fundraising mode’ ….  You are always fundraising</vt:lpstr>
      <vt:lpstr>Silicon Valley = reinforcing ecosystem</vt:lpstr>
      <vt:lpstr>Creating Momentum</vt:lpstr>
      <vt:lpstr>“I Know I Need to Come, But…” Create momentum remotely</vt:lpstr>
      <vt:lpstr>The Set-Up</vt:lpstr>
      <vt:lpstr>The Visit</vt:lpstr>
      <vt:lpstr>The Follow-Up</vt:lpstr>
      <vt:lpstr>Why?</vt:lpstr>
      <vt:lpstr>10 Best Practices</vt:lpstr>
      <vt:lpstr>Investor Goal: Big-Ass Returns</vt:lpstr>
      <vt:lpstr>Common Pitfalls: The Short List</vt:lpstr>
      <vt:lpstr>Amidst all the noise, what should entrepreneurs do?</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Crash course in innovative design</dc:title>
  <dc:creator>V J</dc:creator>
  <cp:lastModifiedBy>V J</cp:lastModifiedBy>
  <cp:revision>147</cp:revision>
  <dcterms:created xsi:type="dcterms:W3CDTF">2013-04-30T13:00:34Z</dcterms:created>
  <dcterms:modified xsi:type="dcterms:W3CDTF">2016-04-20T07:17:24Z</dcterms:modified>
</cp:coreProperties>
</file>